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2"/>
  </p:notesMasterIdLst>
  <p:handoutMasterIdLst>
    <p:handoutMasterId r:id="rId23"/>
  </p:handoutMasterIdLst>
  <p:sldIdLst>
    <p:sldId id="422" r:id="rId2"/>
    <p:sldId id="403" r:id="rId3"/>
    <p:sldId id="416" r:id="rId4"/>
    <p:sldId id="387" r:id="rId5"/>
    <p:sldId id="381" r:id="rId6"/>
    <p:sldId id="389" r:id="rId7"/>
    <p:sldId id="390" r:id="rId8"/>
    <p:sldId id="414" r:id="rId9"/>
    <p:sldId id="407" r:id="rId10"/>
    <p:sldId id="412" r:id="rId11"/>
    <p:sldId id="411" r:id="rId12"/>
    <p:sldId id="413" r:id="rId13"/>
    <p:sldId id="415" r:id="rId14"/>
    <p:sldId id="417" r:id="rId15"/>
    <p:sldId id="420" r:id="rId16"/>
    <p:sldId id="419" r:id="rId17"/>
    <p:sldId id="423" r:id="rId18"/>
    <p:sldId id="421" r:id="rId19"/>
    <p:sldId id="404" r:id="rId20"/>
    <p:sldId id="323"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ott Pickens" initials="SP" lastIdx="10" clrIdx="0"/>
  <p:cmAuthor id="1" name="Jamie Beth Solak" initials="JB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46464"/>
    <a:srgbClr val="7E510E"/>
    <a:srgbClr val="B47314"/>
    <a:srgbClr val="73AC00"/>
    <a:srgbClr val="336600"/>
    <a:srgbClr val="669900"/>
    <a:srgbClr val="F7C435"/>
    <a:srgbClr val="800000"/>
    <a:srgbClr val="52A4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58" autoAdjust="0"/>
    <p:restoredTop sz="94265" autoAdjust="0"/>
  </p:normalViewPr>
  <p:slideViewPr>
    <p:cSldViewPr>
      <p:cViewPr>
        <p:scale>
          <a:sx n="70" d="100"/>
          <a:sy n="70" d="100"/>
        </p:scale>
        <p:origin x="-642" y="-96"/>
      </p:cViewPr>
      <p:guideLst>
        <p:guide orient="horz" pos="960"/>
        <p:guide pos="5376"/>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56"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7F98EC-FC59-457D-854F-6F490EEFA864}" type="doc">
      <dgm:prSet loTypeId="urn:microsoft.com/office/officeart/2005/8/layout/hProcess9" loCatId="process" qsTypeId="urn:microsoft.com/office/officeart/2005/8/quickstyle/simple1" qsCatId="simple" csTypeId="urn:microsoft.com/office/officeart/2005/8/colors/accent1_2" csCatId="accent1" phldr="1"/>
      <dgm:spPr/>
    </dgm:pt>
    <dgm:pt modelId="{D0B4AC4D-A9BB-40EA-A718-C519D3BFA73E}">
      <dgm:prSet phldrT="[Text]" custT="1"/>
      <dgm:spPr>
        <a:solidFill>
          <a:schemeClr val="accent2"/>
        </a:solidFill>
      </dgm:spPr>
      <dgm:t>
        <a:bodyPr/>
        <a:lstStyle/>
        <a:p>
          <a:pPr>
            <a:lnSpc>
              <a:spcPct val="90000"/>
            </a:lnSpc>
          </a:pPr>
          <a:r>
            <a:rPr lang="en-US" sz="1800" b="1" dirty="0" smtClean="0"/>
            <a:t>Consumers</a:t>
          </a:r>
        </a:p>
        <a:p>
          <a:pPr>
            <a:lnSpc>
              <a:spcPct val="90000"/>
            </a:lnSpc>
          </a:pPr>
          <a:r>
            <a:rPr lang="en-US" sz="1800" b="1" dirty="0" smtClean="0"/>
            <a:t>Health Information  Technology</a:t>
          </a:r>
        </a:p>
        <a:p>
          <a:pPr>
            <a:lnSpc>
              <a:spcPct val="90000"/>
            </a:lnSpc>
          </a:pPr>
          <a:r>
            <a:rPr lang="en-US" sz="1800" b="1" dirty="0" smtClean="0"/>
            <a:t>Clinical Technology</a:t>
          </a:r>
        </a:p>
        <a:p>
          <a:pPr>
            <a:lnSpc>
              <a:spcPct val="100000"/>
            </a:lnSpc>
          </a:pPr>
          <a:r>
            <a:rPr lang="en-US" sz="1800" b="1" dirty="0" smtClean="0"/>
            <a:t>Regulatory</a:t>
          </a:r>
        </a:p>
        <a:p>
          <a:pPr>
            <a:lnSpc>
              <a:spcPct val="100000"/>
            </a:lnSpc>
          </a:pPr>
          <a:r>
            <a:rPr lang="en-US" sz="1800" b="1" dirty="0" smtClean="0"/>
            <a:t>Market | Competition</a:t>
          </a:r>
          <a:endParaRPr lang="en-US" sz="3600" b="1" dirty="0" smtClean="0"/>
        </a:p>
      </dgm:t>
    </dgm:pt>
    <dgm:pt modelId="{D8860B08-D1B3-4090-BB4D-6F34978A6AF3}" type="parTrans" cxnId="{60EA4A63-0349-47D2-8633-9FA00A6F0C8D}">
      <dgm:prSet/>
      <dgm:spPr/>
      <dgm:t>
        <a:bodyPr/>
        <a:lstStyle/>
        <a:p>
          <a:endParaRPr lang="en-US"/>
        </a:p>
      </dgm:t>
    </dgm:pt>
    <dgm:pt modelId="{0143BF4E-249C-49DE-BD48-42B2F9C98B12}" type="sibTrans" cxnId="{60EA4A63-0349-47D2-8633-9FA00A6F0C8D}">
      <dgm:prSet/>
      <dgm:spPr/>
      <dgm:t>
        <a:bodyPr/>
        <a:lstStyle/>
        <a:p>
          <a:endParaRPr lang="en-US"/>
        </a:p>
      </dgm:t>
    </dgm:pt>
    <dgm:pt modelId="{EDFCFA01-4786-42FC-93A5-77AA0105E819}">
      <dgm:prSet phldrT="[Text]" custT="1"/>
      <dgm:spPr>
        <a:solidFill>
          <a:schemeClr val="accent2"/>
        </a:solidFill>
      </dgm:spPr>
      <dgm:t>
        <a:bodyPr/>
        <a:lstStyle/>
        <a:p>
          <a:r>
            <a:rPr lang="en-US" sz="1800" b="1" dirty="0" smtClean="0"/>
            <a:t>Financial, Quality, Service Level</a:t>
          </a:r>
        </a:p>
        <a:p>
          <a:r>
            <a:rPr lang="en-US" sz="1800" b="1" dirty="0" smtClean="0"/>
            <a:t>&amp;</a:t>
          </a:r>
        </a:p>
        <a:p>
          <a:r>
            <a:rPr lang="en-US" sz="1800" b="1" dirty="0" smtClean="0"/>
            <a:t> Compliance Challenges</a:t>
          </a:r>
          <a:endParaRPr lang="en-US" sz="1800" b="1" dirty="0"/>
        </a:p>
      </dgm:t>
    </dgm:pt>
    <dgm:pt modelId="{E848F6C2-1E54-41E4-AC52-EBC57DAD1D42}" type="parTrans" cxnId="{C9C1FB4E-C8CD-43DB-84A6-21D89E92A64E}">
      <dgm:prSet/>
      <dgm:spPr/>
      <dgm:t>
        <a:bodyPr/>
        <a:lstStyle/>
        <a:p>
          <a:endParaRPr lang="en-US"/>
        </a:p>
      </dgm:t>
    </dgm:pt>
    <dgm:pt modelId="{BB640380-6002-4BA7-B5D4-2EA18C0A8949}" type="sibTrans" cxnId="{C9C1FB4E-C8CD-43DB-84A6-21D89E92A64E}">
      <dgm:prSet/>
      <dgm:spPr/>
      <dgm:t>
        <a:bodyPr/>
        <a:lstStyle/>
        <a:p>
          <a:endParaRPr lang="en-US"/>
        </a:p>
      </dgm:t>
    </dgm:pt>
    <dgm:pt modelId="{5D10898F-85B1-400B-8E9E-24B838988901}">
      <dgm:prSet phldrT="[Text]"/>
      <dgm:spPr>
        <a:solidFill>
          <a:schemeClr val="accent2"/>
        </a:solidFill>
      </dgm:spPr>
      <dgm:t>
        <a:bodyPr/>
        <a:lstStyle/>
        <a:p>
          <a:r>
            <a:rPr lang="en-US" b="1" dirty="0" smtClean="0"/>
            <a:t>Integrated Care Management</a:t>
          </a:r>
          <a:endParaRPr lang="en-US" b="1" dirty="0"/>
        </a:p>
      </dgm:t>
    </dgm:pt>
    <dgm:pt modelId="{A6F6D000-6A93-41A4-8EB2-CF86BE85BC4C}" type="parTrans" cxnId="{4F841D79-5A1B-4F8E-A305-9E4012244065}">
      <dgm:prSet/>
      <dgm:spPr/>
      <dgm:t>
        <a:bodyPr/>
        <a:lstStyle/>
        <a:p>
          <a:endParaRPr lang="en-US"/>
        </a:p>
      </dgm:t>
    </dgm:pt>
    <dgm:pt modelId="{FFFC8ECF-A170-4813-8C59-426548B05123}" type="sibTrans" cxnId="{4F841D79-5A1B-4F8E-A305-9E4012244065}">
      <dgm:prSet/>
      <dgm:spPr/>
      <dgm:t>
        <a:bodyPr/>
        <a:lstStyle/>
        <a:p>
          <a:endParaRPr lang="en-US"/>
        </a:p>
      </dgm:t>
    </dgm:pt>
    <dgm:pt modelId="{F316F1FE-775F-46CA-9115-50DB0CED1450}">
      <dgm:prSet phldrT="[Text]" custT="1"/>
      <dgm:spPr>
        <a:solidFill>
          <a:schemeClr val="accent2"/>
        </a:solidFill>
      </dgm:spPr>
      <dgm:t>
        <a:bodyPr/>
        <a:lstStyle/>
        <a:p>
          <a:r>
            <a:rPr lang="en-US" sz="1800" b="1" dirty="0" smtClean="0"/>
            <a:t>Value Based Payment</a:t>
          </a:r>
        </a:p>
        <a:p>
          <a:r>
            <a:rPr lang="en-US" sz="1800" b="1" dirty="0" smtClean="0"/>
            <a:t>&amp;</a:t>
          </a:r>
        </a:p>
        <a:p>
          <a:r>
            <a:rPr lang="en-US" sz="1800" b="1" dirty="0" smtClean="0"/>
            <a:t>Accountable Care</a:t>
          </a:r>
          <a:endParaRPr lang="en-US" sz="1800" b="1" dirty="0"/>
        </a:p>
      </dgm:t>
    </dgm:pt>
    <dgm:pt modelId="{8AA21511-CEAD-4750-AA00-1BE2E6EE3D7B}" type="parTrans" cxnId="{37FA06A2-E023-4352-AD9B-25C532058399}">
      <dgm:prSet/>
      <dgm:spPr/>
      <dgm:t>
        <a:bodyPr/>
        <a:lstStyle/>
        <a:p>
          <a:endParaRPr lang="en-US"/>
        </a:p>
      </dgm:t>
    </dgm:pt>
    <dgm:pt modelId="{84B84309-3D34-4F30-BA4F-22758009592E}" type="sibTrans" cxnId="{37FA06A2-E023-4352-AD9B-25C532058399}">
      <dgm:prSet/>
      <dgm:spPr/>
      <dgm:t>
        <a:bodyPr/>
        <a:lstStyle/>
        <a:p>
          <a:endParaRPr lang="en-US"/>
        </a:p>
      </dgm:t>
    </dgm:pt>
    <dgm:pt modelId="{BBEB3788-F8E9-4335-AF62-81FE6CBDD8CB}" type="pres">
      <dgm:prSet presAssocID="{3E7F98EC-FC59-457D-854F-6F490EEFA864}" presName="CompostProcess" presStyleCnt="0">
        <dgm:presLayoutVars>
          <dgm:dir/>
          <dgm:resizeHandles val="exact"/>
        </dgm:presLayoutVars>
      </dgm:prSet>
      <dgm:spPr/>
    </dgm:pt>
    <dgm:pt modelId="{A6BE5DA0-4CD6-423E-B3FD-4555C39236A7}" type="pres">
      <dgm:prSet presAssocID="{3E7F98EC-FC59-457D-854F-6F490EEFA864}" presName="arrow" presStyleLbl="bgShp" presStyleIdx="0" presStyleCnt="1"/>
      <dgm:spPr/>
    </dgm:pt>
    <dgm:pt modelId="{C60724C2-F6EE-4764-BF79-2B06B274F35B}" type="pres">
      <dgm:prSet presAssocID="{3E7F98EC-FC59-457D-854F-6F490EEFA864}" presName="linearProcess" presStyleCnt="0"/>
      <dgm:spPr/>
    </dgm:pt>
    <dgm:pt modelId="{714C9AC7-ADBE-446E-8086-99C537C23A86}" type="pres">
      <dgm:prSet presAssocID="{D0B4AC4D-A9BB-40EA-A718-C519D3BFA73E}" presName="textNode" presStyleLbl="node1" presStyleIdx="0" presStyleCnt="4" custScaleX="121420" custScaleY="118870" custLinFactNeighborX="-4157" custLinFactNeighborY="763">
        <dgm:presLayoutVars>
          <dgm:bulletEnabled val="1"/>
        </dgm:presLayoutVars>
      </dgm:prSet>
      <dgm:spPr/>
      <dgm:t>
        <a:bodyPr/>
        <a:lstStyle/>
        <a:p>
          <a:endParaRPr lang="en-US"/>
        </a:p>
      </dgm:t>
    </dgm:pt>
    <dgm:pt modelId="{90A9B219-73D6-4D3C-AD97-E0022FCD910D}" type="pres">
      <dgm:prSet presAssocID="{0143BF4E-249C-49DE-BD48-42B2F9C98B12}" presName="sibTrans" presStyleCnt="0"/>
      <dgm:spPr/>
    </dgm:pt>
    <dgm:pt modelId="{04F135A3-9584-4FC4-8D6A-BCF6C32B4F43}" type="pres">
      <dgm:prSet presAssocID="{EDFCFA01-4786-42FC-93A5-77AA0105E819}" presName="textNode" presStyleLbl="node1" presStyleIdx="1" presStyleCnt="4" custScaleX="89841">
        <dgm:presLayoutVars>
          <dgm:bulletEnabled val="1"/>
        </dgm:presLayoutVars>
      </dgm:prSet>
      <dgm:spPr/>
      <dgm:t>
        <a:bodyPr/>
        <a:lstStyle/>
        <a:p>
          <a:endParaRPr lang="en-US"/>
        </a:p>
      </dgm:t>
    </dgm:pt>
    <dgm:pt modelId="{0C293562-8D4D-47C1-9844-7E809FB687EA}" type="pres">
      <dgm:prSet presAssocID="{BB640380-6002-4BA7-B5D4-2EA18C0A8949}" presName="sibTrans" presStyleCnt="0"/>
      <dgm:spPr/>
    </dgm:pt>
    <dgm:pt modelId="{6AA35C81-4EFB-4CEC-B0C2-AE377B44DD14}" type="pres">
      <dgm:prSet presAssocID="{F316F1FE-775F-46CA-9115-50DB0CED1450}" presName="textNode" presStyleLbl="node1" presStyleIdx="2" presStyleCnt="4" custScaleX="84448">
        <dgm:presLayoutVars>
          <dgm:bulletEnabled val="1"/>
        </dgm:presLayoutVars>
      </dgm:prSet>
      <dgm:spPr/>
      <dgm:t>
        <a:bodyPr/>
        <a:lstStyle/>
        <a:p>
          <a:endParaRPr lang="en-US"/>
        </a:p>
      </dgm:t>
    </dgm:pt>
    <dgm:pt modelId="{34650A26-FBEB-4B13-A639-3AE9103EEE30}" type="pres">
      <dgm:prSet presAssocID="{84B84309-3D34-4F30-BA4F-22758009592E}" presName="sibTrans" presStyleCnt="0"/>
      <dgm:spPr/>
    </dgm:pt>
    <dgm:pt modelId="{E11D9531-4012-41A2-B43A-DFB3E35EB759}" type="pres">
      <dgm:prSet presAssocID="{5D10898F-85B1-400B-8E9E-24B838988901}" presName="textNode" presStyleLbl="node1" presStyleIdx="3" presStyleCnt="4" custScaleX="86135">
        <dgm:presLayoutVars>
          <dgm:bulletEnabled val="1"/>
        </dgm:presLayoutVars>
      </dgm:prSet>
      <dgm:spPr/>
      <dgm:t>
        <a:bodyPr/>
        <a:lstStyle/>
        <a:p>
          <a:endParaRPr lang="en-US"/>
        </a:p>
      </dgm:t>
    </dgm:pt>
  </dgm:ptLst>
  <dgm:cxnLst>
    <dgm:cxn modelId="{599A6B50-6CF1-437B-8FA9-65DE521289E7}" type="presOf" srcId="{D0B4AC4D-A9BB-40EA-A718-C519D3BFA73E}" destId="{714C9AC7-ADBE-446E-8086-99C537C23A86}" srcOrd="0" destOrd="0" presId="urn:microsoft.com/office/officeart/2005/8/layout/hProcess9"/>
    <dgm:cxn modelId="{60EA4A63-0349-47D2-8633-9FA00A6F0C8D}" srcId="{3E7F98EC-FC59-457D-854F-6F490EEFA864}" destId="{D0B4AC4D-A9BB-40EA-A718-C519D3BFA73E}" srcOrd="0" destOrd="0" parTransId="{D8860B08-D1B3-4090-BB4D-6F34978A6AF3}" sibTransId="{0143BF4E-249C-49DE-BD48-42B2F9C98B12}"/>
    <dgm:cxn modelId="{37FA06A2-E023-4352-AD9B-25C532058399}" srcId="{3E7F98EC-FC59-457D-854F-6F490EEFA864}" destId="{F316F1FE-775F-46CA-9115-50DB0CED1450}" srcOrd="2" destOrd="0" parTransId="{8AA21511-CEAD-4750-AA00-1BE2E6EE3D7B}" sibTransId="{84B84309-3D34-4F30-BA4F-22758009592E}"/>
    <dgm:cxn modelId="{D8713890-B7DE-49D4-B714-D3976DD4B80B}" type="presOf" srcId="{F316F1FE-775F-46CA-9115-50DB0CED1450}" destId="{6AA35C81-4EFB-4CEC-B0C2-AE377B44DD14}" srcOrd="0" destOrd="0" presId="urn:microsoft.com/office/officeart/2005/8/layout/hProcess9"/>
    <dgm:cxn modelId="{61263681-E061-4954-954E-2C965B010513}" type="presOf" srcId="{3E7F98EC-FC59-457D-854F-6F490EEFA864}" destId="{BBEB3788-F8E9-4335-AF62-81FE6CBDD8CB}" srcOrd="0" destOrd="0" presId="urn:microsoft.com/office/officeart/2005/8/layout/hProcess9"/>
    <dgm:cxn modelId="{4F841D79-5A1B-4F8E-A305-9E4012244065}" srcId="{3E7F98EC-FC59-457D-854F-6F490EEFA864}" destId="{5D10898F-85B1-400B-8E9E-24B838988901}" srcOrd="3" destOrd="0" parTransId="{A6F6D000-6A93-41A4-8EB2-CF86BE85BC4C}" sibTransId="{FFFC8ECF-A170-4813-8C59-426548B05123}"/>
    <dgm:cxn modelId="{C9C1FB4E-C8CD-43DB-84A6-21D89E92A64E}" srcId="{3E7F98EC-FC59-457D-854F-6F490EEFA864}" destId="{EDFCFA01-4786-42FC-93A5-77AA0105E819}" srcOrd="1" destOrd="0" parTransId="{E848F6C2-1E54-41E4-AC52-EBC57DAD1D42}" sibTransId="{BB640380-6002-4BA7-B5D4-2EA18C0A8949}"/>
    <dgm:cxn modelId="{F23240F9-60C4-45D2-A39E-8F0DDC87B521}" type="presOf" srcId="{5D10898F-85B1-400B-8E9E-24B838988901}" destId="{E11D9531-4012-41A2-B43A-DFB3E35EB759}" srcOrd="0" destOrd="0" presId="urn:microsoft.com/office/officeart/2005/8/layout/hProcess9"/>
    <dgm:cxn modelId="{2A9A046F-D9FD-4E77-B4E7-DACC1085FE2F}" type="presOf" srcId="{EDFCFA01-4786-42FC-93A5-77AA0105E819}" destId="{04F135A3-9584-4FC4-8D6A-BCF6C32B4F43}" srcOrd="0" destOrd="0" presId="urn:microsoft.com/office/officeart/2005/8/layout/hProcess9"/>
    <dgm:cxn modelId="{24D69809-4383-494B-B59E-E67E4BF1D239}" type="presParOf" srcId="{BBEB3788-F8E9-4335-AF62-81FE6CBDD8CB}" destId="{A6BE5DA0-4CD6-423E-B3FD-4555C39236A7}" srcOrd="0" destOrd="0" presId="urn:microsoft.com/office/officeart/2005/8/layout/hProcess9"/>
    <dgm:cxn modelId="{C8B70561-DB72-4EFD-A4F9-753554996E03}" type="presParOf" srcId="{BBEB3788-F8E9-4335-AF62-81FE6CBDD8CB}" destId="{C60724C2-F6EE-4764-BF79-2B06B274F35B}" srcOrd="1" destOrd="0" presId="urn:microsoft.com/office/officeart/2005/8/layout/hProcess9"/>
    <dgm:cxn modelId="{FB5EDF63-3E31-4BEE-91CE-FEBD350226C5}" type="presParOf" srcId="{C60724C2-F6EE-4764-BF79-2B06B274F35B}" destId="{714C9AC7-ADBE-446E-8086-99C537C23A86}" srcOrd="0" destOrd="0" presId="urn:microsoft.com/office/officeart/2005/8/layout/hProcess9"/>
    <dgm:cxn modelId="{07691884-D8FB-40ED-AA67-5149DB76CBE2}" type="presParOf" srcId="{C60724C2-F6EE-4764-BF79-2B06B274F35B}" destId="{90A9B219-73D6-4D3C-AD97-E0022FCD910D}" srcOrd="1" destOrd="0" presId="urn:microsoft.com/office/officeart/2005/8/layout/hProcess9"/>
    <dgm:cxn modelId="{E68C3D29-5C28-4A28-971B-6C41918CA2AB}" type="presParOf" srcId="{C60724C2-F6EE-4764-BF79-2B06B274F35B}" destId="{04F135A3-9584-4FC4-8D6A-BCF6C32B4F43}" srcOrd="2" destOrd="0" presId="urn:microsoft.com/office/officeart/2005/8/layout/hProcess9"/>
    <dgm:cxn modelId="{377E6CC9-0AB7-4368-9721-76AD0283FDDC}" type="presParOf" srcId="{C60724C2-F6EE-4764-BF79-2B06B274F35B}" destId="{0C293562-8D4D-47C1-9844-7E809FB687EA}" srcOrd="3" destOrd="0" presId="urn:microsoft.com/office/officeart/2005/8/layout/hProcess9"/>
    <dgm:cxn modelId="{98883C26-AF42-4286-AA38-511446768D9D}" type="presParOf" srcId="{C60724C2-F6EE-4764-BF79-2B06B274F35B}" destId="{6AA35C81-4EFB-4CEC-B0C2-AE377B44DD14}" srcOrd="4" destOrd="0" presId="urn:microsoft.com/office/officeart/2005/8/layout/hProcess9"/>
    <dgm:cxn modelId="{74C527C4-D4A0-405F-9F49-C098B01D6DAF}" type="presParOf" srcId="{C60724C2-F6EE-4764-BF79-2B06B274F35B}" destId="{34650A26-FBEB-4B13-A639-3AE9103EEE30}" srcOrd="5" destOrd="0" presId="urn:microsoft.com/office/officeart/2005/8/layout/hProcess9"/>
    <dgm:cxn modelId="{999C6A8E-D31C-4C8E-B929-B570C020BAED}" type="presParOf" srcId="{C60724C2-F6EE-4764-BF79-2B06B274F35B}" destId="{E11D9531-4012-41A2-B43A-DFB3E35EB759}" srcOrd="6"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6BE5DA0-4CD6-423E-B3FD-4555C39236A7}">
      <dsp:nvSpPr>
        <dsp:cNvPr id="0" name=""/>
        <dsp:cNvSpPr/>
      </dsp:nvSpPr>
      <dsp:spPr>
        <a:xfrm>
          <a:off x="605789" y="0"/>
          <a:ext cx="6865620" cy="452596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14C9AC7-ADBE-446E-8086-99C537C23A86}">
      <dsp:nvSpPr>
        <dsp:cNvPr id="0" name=""/>
        <dsp:cNvSpPr/>
      </dsp:nvSpPr>
      <dsp:spPr>
        <a:xfrm>
          <a:off x="0" y="1200792"/>
          <a:ext cx="2470989" cy="2152004"/>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Consumers</a:t>
          </a:r>
        </a:p>
        <a:p>
          <a:pPr lvl="0" algn="ctr" defTabSz="800100">
            <a:lnSpc>
              <a:spcPct val="90000"/>
            </a:lnSpc>
            <a:spcBef>
              <a:spcPct val="0"/>
            </a:spcBef>
            <a:spcAft>
              <a:spcPct val="35000"/>
            </a:spcAft>
          </a:pPr>
          <a:r>
            <a:rPr lang="en-US" sz="1800" b="1" kern="1200" dirty="0" smtClean="0"/>
            <a:t>Health Information  Technology</a:t>
          </a:r>
        </a:p>
        <a:p>
          <a:pPr lvl="0" algn="ctr" defTabSz="800100">
            <a:lnSpc>
              <a:spcPct val="90000"/>
            </a:lnSpc>
            <a:spcBef>
              <a:spcPct val="0"/>
            </a:spcBef>
            <a:spcAft>
              <a:spcPct val="35000"/>
            </a:spcAft>
          </a:pPr>
          <a:r>
            <a:rPr lang="en-US" sz="1800" b="1" kern="1200" dirty="0" smtClean="0"/>
            <a:t>Clinical Technology</a:t>
          </a:r>
        </a:p>
        <a:p>
          <a:pPr lvl="0" algn="ctr" defTabSz="800100">
            <a:lnSpc>
              <a:spcPct val="100000"/>
            </a:lnSpc>
            <a:spcBef>
              <a:spcPct val="0"/>
            </a:spcBef>
            <a:spcAft>
              <a:spcPct val="35000"/>
            </a:spcAft>
          </a:pPr>
          <a:r>
            <a:rPr lang="en-US" sz="1800" b="1" kern="1200" dirty="0" smtClean="0"/>
            <a:t>Regulatory</a:t>
          </a:r>
        </a:p>
        <a:p>
          <a:pPr lvl="0" algn="ctr" defTabSz="800100">
            <a:lnSpc>
              <a:spcPct val="100000"/>
            </a:lnSpc>
            <a:spcBef>
              <a:spcPct val="0"/>
            </a:spcBef>
            <a:spcAft>
              <a:spcPct val="35000"/>
            </a:spcAft>
          </a:pPr>
          <a:r>
            <a:rPr lang="en-US" sz="1800" b="1" kern="1200" dirty="0" smtClean="0"/>
            <a:t>Market | Competition</a:t>
          </a:r>
          <a:endParaRPr lang="en-US" sz="3600" b="1" kern="1200" dirty="0" smtClean="0"/>
        </a:p>
      </dsp:txBody>
      <dsp:txXfrm>
        <a:off x="0" y="1200792"/>
        <a:ext cx="2470989" cy="2152004"/>
      </dsp:txXfrm>
    </dsp:sp>
    <dsp:sp modelId="{04F135A3-9584-4FC4-8D6A-BCF6C32B4F43}">
      <dsp:nvSpPr>
        <dsp:cNvPr id="0" name=""/>
        <dsp:cNvSpPr/>
      </dsp:nvSpPr>
      <dsp:spPr>
        <a:xfrm>
          <a:off x="2573304" y="1357788"/>
          <a:ext cx="1828332" cy="1810385"/>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Financial, Quality, Service Level</a:t>
          </a:r>
        </a:p>
        <a:p>
          <a:pPr lvl="0" algn="ctr" defTabSz="800100">
            <a:lnSpc>
              <a:spcPct val="90000"/>
            </a:lnSpc>
            <a:spcBef>
              <a:spcPct val="0"/>
            </a:spcBef>
            <a:spcAft>
              <a:spcPct val="35000"/>
            </a:spcAft>
          </a:pPr>
          <a:r>
            <a:rPr lang="en-US" sz="1800" b="1" kern="1200" dirty="0" smtClean="0"/>
            <a:t>&amp;</a:t>
          </a:r>
        </a:p>
        <a:p>
          <a:pPr lvl="0" algn="ctr" defTabSz="800100">
            <a:lnSpc>
              <a:spcPct val="90000"/>
            </a:lnSpc>
            <a:spcBef>
              <a:spcPct val="0"/>
            </a:spcBef>
            <a:spcAft>
              <a:spcPct val="35000"/>
            </a:spcAft>
          </a:pPr>
          <a:r>
            <a:rPr lang="en-US" sz="1800" b="1" kern="1200" dirty="0" smtClean="0"/>
            <a:t> Compliance Challenges</a:t>
          </a:r>
          <a:endParaRPr lang="en-US" sz="1800" b="1" kern="1200" dirty="0"/>
        </a:p>
      </dsp:txBody>
      <dsp:txXfrm>
        <a:off x="2573304" y="1357788"/>
        <a:ext cx="1828332" cy="1810385"/>
      </dsp:txXfrm>
    </dsp:sp>
    <dsp:sp modelId="{6AA35C81-4EFB-4CEC-B0C2-AE377B44DD14}">
      <dsp:nvSpPr>
        <dsp:cNvPr id="0" name=""/>
        <dsp:cNvSpPr/>
      </dsp:nvSpPr>
      <dsp:spPr>
        <a:xfrm>
          <a:off x="4503390" y="1357788"/>
          <a:ext cx="1718580" cy="1810385"/>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Value Based Payment</a:t>
          </a:r>
        </a:p>
        <a:p>
          <a:pPr lvl="0" algn="ctr" defTabSz="800100">
            <a:lnSpc>
              <a:spcPct val="90000"/>
            </a:lnSpc>
            <a:spcBef>
              <a:spcPct val="0"/>
            </a:spcBef>
            <a:spcAft>
              <a:spcPct val="35000"/>
            </a:spcAft>
          </a:pPr>
          <a:r>
            <a:rPr lang="en-US" sz="1800" b="1" kern="1200" dirty="0" smtClean="0"/>
            <a:t>&amp;</a:t>
          </a:r>
        </a:p>
        <a:p>
          <a:pPr lvl="0" algn="ctr" defTabSz="800100">
            <a:lnSpc>
              <a:spcPct val="90000"/>
            </a:lnSpc>
            <a:spcBef>
              <a:spcPct val="0"/>
            </a:spcBef>
            <a:spcAft>
              <a:spcPct val="35000"/>
            </a:spcAft>
          </a:pPr>
          <a:r>
            <a:rPr lang="en-US" sz="1800" b="1" kern="1200" dirty="0" smtClean="0"/>
            <a:t>Accountable Care</a:t>
          </a:r>
          <a:endParaRPr lang="en-US" sz="1800" b="1" kern="1200" dirty="0"/>
        </a:p>
      </dsp:txBody>
      <dsp:txXfrm>
        <a:off x="4503390" y="1357788"/>
        <a:ext cx="1718580" cy="1810385"/>
      </dsp:txXfrm>
    </dsp:sp>
    <dsp:sp modelId="{E11D9531-4012-41A2-B43A-DFB3E35EB759}">
      <dsp:nvSpPr>
        <dsp:cNvPr id="0" name=""/>
        <dsp:cNvSpPr/>
      </dsp:nvSpPr>
      <dsp:spPr>
        <a:xfrm>
          <a:off x="6323725" y="1357788"/>
          <a:ext cx="1752912" cy="1810385"/>
        </a:xfrm>
        <a:prstGeom prst="roundRect">
          <a:avLst/>
        </a:prstGeom>
        <a:solidFill>
          <a:schemeClr val="accent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Integrated Care Management</a:t>
          </a:r>
          <a:endParaRPr lang="en-US" sz="2000" b="1" kern="1200" dirty="0"/>
        </a:p>
      </dsp:txBody>
      <dsp:txXfrm>
        <a:off x="6323725" y="1357788"/>
        <a:ext cx="1752912" cy="181038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1FF658-2D55-4592-AFFB-3EF9058B1A7E}" type="datetimeFigureOut">
              <a:rPr lang="en-US" smtClean="0"/>
              <a:pPr/>
              <a:t>3/15/2013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1D70EC-AC33-4713-BF3B-25E2043C33FE}" type="slidenum">
              <a:rPr lang="en-US" smtClean="0"/>
              <a:pPr/>
              <a:t>‹#›</a:t>
            </a:fld>
            <a:endParaRPr lang="en-US" dirty="0"/>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dirty="0"/>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dirty="0"/>
          </a:p>
        </p:txBody>
      </p:sp>
      <p:sp>
        <p:nvSpPr>
          <p:cNvPr id="337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45AB805A-6C73-4C82-9689-76204F858B61}" type="slidenum">
              <a:rPr lang="en-US"/>
              <a:pPr>
                <a:defRPr/>
              </a:pPr>
              <a:t>‹#›</a:t>
            </a:fld>
            <a:endParaRPr lang="en-US"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A670465-8306-4FB2-8812-87D168C252E6}" type="slidenum">
              <a:rPr lang="en-US" smtClean="0"/>
              <a:pPr>
                <a:defRPr/>
              </a:pPr>
              <a:t>7</a:t>
            </a:fld>
            <a:endParaRPr lang="en-US" dirty="0"/>
          </a:p>
        </p:txBody>
      </p:sp>
      <p:sp>
        <p:nvSpPr>
          <p:cNvPr id="5" name="Header Placeholder 4"/>
          <p:cNvSpPr>
            <a:spLocks noGrp="1"/>
          </p:cNvSpPr>
          <p:nvPr>
            <p:ph type="hdr" sz="quarter" idx="11"/>
          </p:nvPr>
        </p:nvSpPr>
        <p:spPr/>
        <p:txBody>
          <a:bodyPr/>
          <a:lstStyle/>
          <a:p>
            <a:pPr>
              <a:defRPr/>
            </a:pPr>
            <a:endParaRPr lang="en-US" dirty="0"/>
          </a:p>
        </p:txBody>
      </p:sp>
    </p:spTree>
    <p:extLst>
      <p:ext uri="{BB962C8B-B14F-4D97-AF65-F5344CB8AC3E}">
        <p14:creationId xmlns="" xmlns:p14="http://schemas.microsoft.com/office/powerpoint/2010/main" val="3965345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798638"/>
            <a:ext cx="8229600" cy="4297362"/>
          </a:xfrm>
        </p:spPr>
        <p:txBody>
          <a:bodyPr/>
          <a:lstStyle/>
          <a:p>
            <a:pPr lvl="0"/>
            <a:endParaRPr lang="en-US" noProof="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98638"/>
            <a:ext cx="4038600" cy="4297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98638"/>
            <a:ext cx="4038600" cy="4297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798638"/>
            <a:ext cx="8229600" cy="4297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1" name="Line 8"/>
          <p:cNvSpPr>
            <a:spLocks noChangeShapeType="1"/>
          </p:cNvSpPr>
          <p:nvPr/>
        </p:nvSpPr>
        <p:spPr bwMode="auto">
          <a:xfrm>
            <a:off x="457200" y="1524000"/>
            <a:ext cx="8229600" cy="0"/>
          </a:xfrm>
          <a:prstGeom prst="line">
            <a:avLst/>
          </a:prstGeom>
          <a:noFill/>
          <a:ln w="19050">
            <a:solidFill>
              <a:srgbClr val="F7C435"/>
            </a:solidFill>
            <a:round/>
            <a:headEnd/>
            <a:tailEnd/>
          </a:ln>
        </p:spPr>
        <p:txBody>
          <a:bodyPr/>
          <a:lstStyle/>
          <a:p>
            <a:pPr>
              <a:defRPr/>
            </a:pPr>
            <a:endParaRPr lang="en-US" dirty="0">
              <a:cs typeface="+mn-cs"/>
            </a:endParaRPr>
          </a:p>
        </p:txBody>
      </p:sp>
      <p:sp>
        <p:nvSpPr>
          <p:cNvPr id="8" name="TextBox 7"/>
          <p:cNvSpPr txBox="1"/>
          <p:nvPr/>
        </p:nvSpPr>
        <p:spPr>
          <a:xfrm>
            <a:off x="5181600" y="6457890"/>
            <a:ext cx="3962400" cy="400110"/>
          </a:xfrm>
          <a:prstGeom prst="rect">
            <a:avLst/>
          </a:prstGeom>
          <a:noFill/>
        </p:spPr>
        <p:txBody>
          <a:bodyPr wrap="square" rtlCol="0">
            <a:spAutoFit/>
          </a:bodyPr>
          <a:lstStyle/>
          <a:p>
            <a:pPr algn="r"/>
            <a:r>
              <a:rPr lang="en-US" sz="1000" dirty="0" smtClean="0">
                <a:latin typeface="+mn-lt"/>
              </a:rPr>
              <a:t>Proprietary</a:t>
            </a:r>
            <a:r>
              <a:rPr lang="en-US" sz="1000" baseline="0" dirty="0" smtClean="0">
                <a:latin typeface="+mn-lt"/>
              </a:rPr>
              <a:t> and Confidential.</a:t>
            </a:r>
          </a:p>
          <a:p>
            <a:pPr algn="r"/>
            <a:r>
              <a:rPr lang="en-US" sz="1000" baseline="0" dirty="0" smtClean="0">
                <a:latin typeface="+mn-lt"/>
              </a:rPr>
              <a:t>© Clinton Rubin LLC 2013, All Rights Reserved</a:t>
            </a:r>
            <a:endParaRPr lang="en-US" sz="1000" dirty="0">
              <a:latin typeface="+mn-lt"/>
            </a:endParaRPr>
          </a:p>
        </p:txBody>
      </p:sp>
      <p:pic>
        <p:nvPicPr>
          <p:cNvPr id="2" name="Picture 2" descr="D:\Research and Misc Work Files\CR EGOPA Logo.jpg"/>
          <p:cNvPicPr>
            <a:picLocks noChangeAspect="1" noChangeArrowheads="1"/>
          </p:cNvPicPr>
          <p:nvPr userDrawn="1"/>
        </p:nvPicPr>
        <p:blipFill>
          <a:blip r:embed="rId14" cstate="print"/>
          <a:srcRect/>
          <a:stretch>
            <a:fillRect/>
          </a:stretch>
        </p:blipFill>
        <p:spPr bwMode="auto">
          <a:xfrm>
            <a:off x="447675" y="6123296"/>
            <a:ext cx="5648325" cy="716489"/>
          </a:xfrm>
          <a:prstGeom prst="rect">
            <a:avLst/>
          </a:prstGeom>
          <a:noFill/>
        </p:spPr>
      </p:pic>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Lst>
  <p:hf sldNum="0" hdr="0" ftr="0" dt="0"/>
  <p:txStyles>
    <p:titleStyle>
      <a:lvl1pPr algn="l" rtl="0" eaLnBrk="0" fontAlgn="base" hangingPunct="0">
        <a:spcBef>
          <a:spcPct val="0"/>
        </a:spcBef>
        <a:spcAft>
          <a:spcPct val="0"/>
        </a:spcAft>
        <a:defRPr sz="4400">
          <a:solidFill>
            <a:srgbClr val="336600"/>
          </a:solidFill>
          <a:latin typeface="+mj-lt"/>
          <a:ea typeface="+mj-ea"/>
          <a:cs typeface="+mj-cs"/>
        </a:defRPr>
      </a:lvl1pPr>
      <a:lvl2pPr algn="l" rtl="0" eaLnBrk="0" fontAlgn="base" hangingPunct="0">
        <a:spcBef>
          <a:spcPct val="0"/>
        </a:spcBef>
        <a:spcAft>
          <a:spcPct val="0"/>
        </a:spcAft>
        <a:defRPr sz="4400">
          <a:solidFill>
            <a:srgbClr val="336600"/>
          </a:solidFill>
          <a:latin typeface="Calibri" pitchFamily="34" charset="0"/>
        </a:defRPr>
      </a:lvl2pPr>
      <a:lvl3pPr algn="l" rtl="0" eaLnBrk="0" fontAlgn="base" hangingPunct="0">
        <a:spcBef>
          <a:spcPct val="0"/>
        </a:spcBef>
        <a:spcAft>
          <a:spcPct val="0"/>
        </a:spcAft>
        <a:defRPr sz="4400">
          <a:solidFill>
            <a:srgbClr val="336600"/>
          </a:solidFill>
          <a:latin typeface="Calibri" pitchFamily="34" charset="0"/>
        </a:defRPr>
      </a:lvl3pPr>
      <a:lvl4pPr algn="l" rtl="0" eaLnBrk="0" fontAlgn="base" hangingPunct="0">
        <a:spcBef>
          <a:spcPct val="0"/>
        </a:spcBef>
        <a:spcAft>
          <a:spcPct val="0"/>
        </a:spcAft>
        <a:defRPr sz="4400">
          <a:solidFill>
            <a:srgbClr val="336600"/>
          </a:solidFill>
          <a:latin typeface="Calibri" pitchFamily="34" charset="0"/>
        </a:defRPr>
      </a:lvl4pPr>
      <a:lvl5pPr algn="l" rtl="0" eaLnBrk="0" fontAlgn="base" hangingPunct="0">
        <a:spcBef>
          <a:spcPct val="0"/>
        </a:spcBef>
        <a:spcAft>
          <a:spcPct val="0"/>
        </a:spcAft>
        <a:defRPr sz="4400">
          <a:solidFill>
            <a:srgbClr val="336600"/>
          </a:solidFill>
          <a:latin typeface="Calibri" pitchFamily="34" charset="0"/>
        </a:defRPr>
      </a:lvl5pPr>
      <a:lvl6pPr marL="457200" algn="l" rtl="0" fontAlgn="base">
        <a:spcBef>
          <a:spcPct val="0"/>
        </a:spcBef>
        <a:spcAft>
          <a:spcPct val="0"/>
        </a:spcAft>
        <a:defRPr sz="4400">
          <a:solidFill>
            <a:srgbClr val="336600"/>
          </a:solidFill>
          <a:latin typeface="Calibri" pitchFamily="34" charset="0"/>
        </a:defRPr>
      </a:lvl6pPr>
      <a:lvl7pPr marL="914400" algn="l" rtl="0" fontAlgn="base">
        <a:spcBef>
          <a:spcPct val="0"/>
        </a:spcBef>
        <a:spcAft>
          <a:spcPct val="0"/>
        </a:spcAft>
        <a:defRPr sz="4400">
          <a:solidFill>
            <a:srgbClr val="336600"/>
          </a:solidFill>
          <a:latin typeface="Calibri" pitchFamily="34" charset="0"/>
        </a:defRPr>
      </a:lvl7pPr>
      <a:lvl8pPr marL="1371600" algn="l" rtl="0" fontAlgn="base">
        <a:spcBef>
          <a:spcPct val="0"/>
        </a:spcBef>
        <a:spcAft>
          <a:spcPct val="0"/>
        </a:spcAft>
        <a:defRPr sz="4400">
          <a:solidFill>
            <a:srgbClr val="336600"/>
          </a:solidFill>
          <a:latin typeface="Calibri" pitchFamily="34" charset="0"/>
        </a:defRPr>
      </a:lvl8pPr>
      <a:lvl9pPr marL="1828800" algn="l" rtl="0" fontAlgn="base">
        <a:spcBef>
          <a:spcPct val="0"/>
        </a:spcBef>
        <a:spcAft>
          <a:spcPct val="0"/>
        </a:spcAft>
        <a:defRPr sz="4400">
          <a:solidFill>
            <a:srgbClr val="336600"/>
          </a:solidFill>
          <a:latin typeface="Calibri" pitchFamily="34" charset="0"/>
        </a:defRPr>
      </a:lvl9pPr>
    </p:titleStyle>
    <p:bodyStyle>
      <a:lvl1pPr marL="342900" indent="-342900" algn="l" rtl="0" eaLnBrk="0" fontAlgn="base" hangingPunct="0">
        <a:spcBef>
          <a:spcPct val="20000"/>
        </a:spcBef>
        <a:spcAft>
          <a:spcPct val="0"/>
        </a:spcAft>
        <a:buClr>
          <a:srgbClr val="669900"/>
        </a:buClr>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F7C435"/>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Scott.Pickens@clintonrubin.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mcconnellinternational.com/" TargetMode="External"/><Relationship Id="rId5" Type="http://schemas.openxmlformats.org/officeDocument/2006/relationships/hyperlink" Target="http://www.clintonrubin.com/" TargetMode="External"/><Relationship Id="rId4" Type="http://schemas.openxmlformats.org/officeDocument/2006/relationships/hyperlink" Target="mailto:Jamie.solak@clintonrubin.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1676400"/>
            <a:ext cx="8229600" cy="2743200"/>
          </a:xfrm>
        </p:spPr>
        <p:txBody>
          <a:bodyPr/>
          <a:lstStyle/>
          <a:p>
            <a:pPr>
              <a:spcBef>
                <a:spcPts val="0"/>
              </a:spcBef>
            </a:pPr>
            <a:r>
              <a:rPr lang="en-US" sz="4000" b="1" dirty="0" smtClean="0">
                <a:solidFill>
                  <a:schemeClr val="accent2"/>
                </a:solidFill>
              </a:rPr>
              <a:t>Accountable Integrated Care Management </a:t>
            </a:r>
          </a:p>
          <a:p>
            <a:pPr>
              <a:spcBef>
                <a:spcPts val="0"/>
              </a:spcBef>
            </a:pPr>
            <a:r>
              <a:rPr lang="en-US" sz="4000" b="1" dirty="0" smtClean="0">
                <a:solidFill>
                  <a:schemeClr val="accent2"/>
                </a:solidFill>
              </a:rPr>
              <a:t>Operational </a:t>
            </a:r>
            <a:r>
              <a:rPr lang="en-US" sz="4000" b="1" dirty="0" smtClean="0">
                <a:solidFill>
                  <a:schemeClr val="accent2"/>
                </a:solidFill>
              </a:rPr>
              <a:t>Infrastructure</a:t>
            </a:r>
          </a:p>
          <a:p>
            <a:pPr>
              <a:spcBef>
                <a:spcPts val="0"/>
              </a:spcBef>
            </a:pPr>
            <a:r>
              <a:rPr lang="en-US" sz="4000" b="1" dirty="0" smtClean="0">
                <a:solidFill>
                  <a:schemeClr val="accent2"/>
                </a:solidFill>
              </a:rPr>
              <a:t>Health Tech Net Briefing</a:t>
            </a:r>
          </a:p>
          <a:p>
            <a:endParaRPr lang="en-US" sz="2000" b="1" i="1" dirty="0" smtClean="0">
              <a:solidFill>
                <a:schemeClr val="accent2"/>
              </a:solidFill>
            </a:endParaRPr>
          </a:p>
          <a:p>
            <a:endParaRPr lang="en-US" sz="2000" b="1" dirty="0" smtClean="0">
              <a:solidFill>
                <a:schemeClr val="accent2"/>
              </a:solidFill>
            </a:endParaRPr>
          </a:p>
          <a:p>
            <a:r>
              <a:rPr lang="en-US" sz="2000" b="1" dirty="0" smtClean="0">
                <a:solidFill>
                  <a:schemeClr val="accent2"/>
                </a:solidFill>
              </a:rPr>
              <a:t>March 15, 2013</a:t>
            </a:r>
          </a:p>
          <a:p>
            <a:r>
              <a:rPr lang="en-US" sz="2800" b="1" dirty="0" smtClean="0">
                <a:solidFill>
                  <a:schemeClr val="accent2"/>
                </a:solidFill>
              </a:rPr>
              <a:t/>
            </a:r>
            <a:br>
              <a:rPr lang="en-US" sz="2800" b="1" dirty="0" smtClean="0">
                <a:solidFill>
                  <a:schemeClr val="accent2"/>
                </a:solidFill>
              </a:rPr>
            </a:br>
            <a:endParaRPr lang="en-US" sz="2800" dirty="0"/>
          </a:p>
        </p:txBody>
      </p:sp>
      <p:sp>
        <p:nvSpPr>
          <p:cNvPr id="4" name="Text Box 2"/>
          <p:cNvSpPr txBox="1">
            <a:spLocks noChangeArrowheads="1"/>
          </p:cNvSpPr>
          <p:nvPr/>
        </p:nvSpPr>
        <p:spPr bwMode="auto">
          <a:xfrm>
            <a:off x="381000" y="644856"/>
            <a:ext cx="4648200" cy="9144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spcBef>
                <a:spcPct val="0"/>
              </a:spcBef>
              <a:spcAft>
                <a:spcPts val="0"/>
              </a:spcAft>
              <a:buClrTx/>
              <a:buSzTx/>
              <a:buFontTx/>
              <a:buNone/>
              <a:tabLst/>
            </a:pPr>
            <a:r>
              <a:rPr lang="en-US" sz="1200" b="1" dirty="0" smtClean="0">
                <a:solidFill>
                  <a:schemeClr val="accent2"/>
                </a:solidFill>
                <a:latin typeface="+mn-lt"/>
                <a:cs typeface="Vrinda" pitchFamily="34" charset="0"/>
              </a:rPr>
              <a:t>accelerating</a:t>
            </a:r>
            <a:endParaRPr kumimoji="0" lang="en-US" sz="1200" b="1" i="0" u="none" strike="noStrike" cap="none" normalizeH="0" baseline="0" dirty="0" smtClean="0">
              <a:ln>
                <a:noFill/>
              </a:ln>
              <a:solidFill>
                <a:schemeClr val="accent2"/>
              </a:solidFill>
              <a:latin typeface="+mn-lt"/>
              <a:cs typeface="Vrinda" pitchFamily="34" charset="0"/>
            </a:endParaRPr>
          </a:p>
          <a:p>
            <a:pPr marL="0" marR="0" lvl="0" indent="0" algn="l" defTabSz="914400" rtl="0" eaLnBrk="1" fontAlgn="base" latinLnBrk="0" hangingPunct="1">
              <a:spcBef>
                <a:spcPct val="0"/>
              </a:spcBef>
              <a:spcAft>
                <a:spcPts val="0"/>
              </a:spcAft>
              <a:buClrTx/>
              <a:buSzTx/>
              <a:buFontTx/>
              <a:buNone/>
              <a:tabLst/>
            </a:pPr>
            <a:r>
              <a:rPr lang="en-US" sz="1200" b="1" dirty="0" smtClean="0">
                <a:solidFill>
                  <a:schemeClr val="bg1">
                    <a:lumMod val="50000"/>
                  </a:schemeClr>
                </a:solidFill>
                <a:latin typeface="+mn-lt"/>
                <a:cs typeface="Vrinda" pitchFamily="34" charset="0"/>
              </a:rPr>
              <a:t>s</a:t>
            </a:r>
            <a:r>
              <a:rPr kumimoji="0" lang="en-US" sz="1200" b="1" i="0" u="none" strike="noStrike" cap="none" normalizeH="0" baseline="0" dirty="0" smtClean="0">
                <a:ln>
                  <a:noFill/>
                </a:ln>
                <a:solidFill>
                  <a:schemeClr val="bg1">
                    <a:lumMod val="50000"/>
                  </a:schemeClr>
                </a:solidFill>
                <a:latin typeface="+mn-lt"/>
                <a:cs typeface="Vrinda" pitchFamily="34" charset="0"/>
              </a:rPr>
              <a:t>trategic healthcare</a:t>
            </a:r>
          </a:p>
          <a:p>
            <a:pPr marL="0" marR="0" lvl="0" indent="0" algn="l" defTabSz="914400" rtl="0" eaLnBrk="1" fontAlgn="base" latinLnBrk="0" hangingPunct="1">
              <a:spcBef>
                <a:spcPct val="0"/>
              </a:spcBef>
              <a:spcAft>
                <a:spcPts val="0"/>
              </a:spcAft>
              <a:buClrTx/>
              <a:buSzTx/>
              <a:buFontTx/>
              <a:buNone/>
              <a:tabLst/>
            </a:pPr>
            <a:r>
              <a:rPr kumimoji="0" lang="en-US" sz="1200" b="1" i="0" u="none" strike="noStrike" cap="none" normalizeH="0" baseline="0" dirty="0" smtClean="0">
                <a:ln>
                  <a:noFill/>
                </a:ln>
                <a:solidFill>
                  <a:schemeClr val="bg1">
                    <a:lumMod val="50000"/>
                  </a:schemeClr>
                </a:solidFill>
                <a:latin typeface="+mn-lt"/>
                <a:cs typeface="Vrinda" pitchFamily="34" charset="0"/>
              </a:rPr>
              <a:t>business, clinical &amp; technology operations</a:t>
            </a:r>
          </a:p>
          <a:p>
            <a:pPr marL="0" marR="0" lvl="0" indent="0" algn="l" defTabSz="914400" rtl="0" eaLnBrk="1" fontAlgn="base" latinLnBrk="0" hangingPunct="1">
              <a:spcBef>
                <a:spcPct val="0"/>
              </a:spcBef>
              <a:spcAft>
                <a:spcPts val="0"/>
              </a:spcAft>
              <a:buClrTx/>
              <a:buSzTx/>
              <a:buFontTx/>
              <a:buNone/>
              <a:tabLst/>
            </a:pPr>
            <a:r>
              <a:rPr kumimoji="0" lang="en-US" sz="1200" b="1" i="0" u="none" strike="noStrike" cap="none" normalizeH="0" baseline="0" dirty="0" smtClean="0">
                <a:ln>
                  <a:noFill/>
                </a:ln>
                <a:solidFill>
                  <a:schemeClr val="accent2"/>
                </a:solidFill>
                <a:latin typeface="+mn-lt"/>
                <a:cs typeface="Vrinda" pitchFamily="34" charset="0"/>
              </a:rPr>
              <a:t>performance</a:t>
            </a:r>
          </a:p>
          <a:p>
            <a:pPr marL="0" marR="0" lvl="0" indent="0" algn="l" defTabSz="914400" rtl="0" eaLnBrk="1" fontAlgn="base" latinLnBrk="0" hangingPunct="1">
              <a:spcBef>
                <a:spcPct val="0"/>
              </a:spcBef>
              <a:spcAft>
                <a:spcPts val="0"/>
              </a:spcAft>
              <a:buClrTx/>
              <a:buSzTx/>
              <a:buFontTx/>
              <a:buNone/>
              <a:tabLst/>
            </a:pPr>
            <a:endParaRPr kumimoji="0" lang="en-US" sz="1050" i="0" u="none" strike="noStrike" cap="none" normalizeH="0" baseline="0" dirty="0" smtClean="0">
              <a:ln>
                <a:noFill/>
              </a:ln>
              <a:latin typeface="+mn-lt"/>
              <a:cs typeface="Vrinda" pitchFamily="34" charset="0"/>
            </a:endParaRPr>
          </a:p>
        </p:txBody>
      </p:sp>
      <p:pic>
        <p:nvPicPr>
          <p:cNvPr id="2050" name="Picture 2" descr="D:\Research and Misc Work Files\CR EGOPA Logo.jpg"/>
          <p:cNvPicPr>
            <a:picLocks noChangeAspect="1" noChangeArrowheads="1"/>
          </p:cNvPicPr>
          <p:nvPr/>
        </p:nvPicPr>
        <p:blipFill>
          <a:blip r:embed="rId2" cstate="print"/>
          <a:srcRect/>
          <a:stretch>
            <a:fillRect/>
          </a:stretch>
        </p:blipFill>
        <p:spPr bwMode="auto">
          <a:xfrm>
            <a:off x="367352" y="111456"/>
            <a:ext cx="4657725" cy="59083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152400"/>
            <a:ext cx="8458200" cy="1323439"/>
          </a:xfrm>
          <a:prstGeom prst="rect">
            <a:avLst/>
          </a:prstGeom>
        </p:spPr>
        <p:txBody>
          <a:bodyPr wrap="square">
            <a:spAutoFit/>
          </a:bodyPr>
          <a:lstStyle/>
          <a:p>
            <a:pPr algn="ctr"/>
            <a:r>
              <a:rPr lang="en-US" sz="4000" b="1" dirty="0" smtClean="0">
                <a:solidFill>
                  <a:schemeClr val="accent2"/>
                </a:solidFill>
                <a:latin typeface="+mn-lt"/>
                <a:cs typeface="Vrinda" pitchFamily="34" charset="0"/>
              </a:rPr>
              <a:t>AICM</a:t>
            </a:r>
            <a:r>
              <a:rPr lang="en-US" sz="4000" b="1" baseline="30000" dirty="0" smtClean="0">
                <a:solidFill>
                  <a:schemeClr val="accent2"/>
                </a:solidFill>
                <a:latin typeface="+mn-lt"/>
                <a:cs typeface="Vrinda" pitchFamily="34" charset="0"/>
              </a:rPr>
              <a:t>SM</a:t>
            </a:r>
            <a:r>
              <a:rPr lang="en-US" sz="4000" b="1" dirty="0" smtClean="0">
                <a:solidFill>
                  <a:schemeClr val="accent2"/>
                </a:solidFill>
                <a:latin typeface="+mn-lt"/>
                <a:cs typeface="Vrinda" pitchFamily="34" charset="0"/>
              </a:rPr>
              <a:t> Business Infrastructure Considerations</a:t>
            </a:r>
          </a:p>
        </p:txBody>
      </p:sp>
      <p:sp>
        <p:nvSpPr>
          <p:cNvPr id="11"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9</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pic>
        <p:nvPicPr>
          <p:cNvPr id="1026" name="Picture 2"/>
          <p:cNvPicPr>
            <a:picLocks noChangeAspect="1" noChangeArrowheads="1"/>
          </p:cNvPicPr>
          <p:nvPr/>
        </p:nvPicPr>
        <p:blipFill>
          <a:blip r:embed="rId2" cstate="print"/>
          <a:srcRect/>
          <a:stretch>
            <a:fillRect/>
          </a:stretch>
        </p:blipFill>
        <p:spPr bwMode="auto">
          <a:xfrm>
            <a:off x="457200" y="1739623"/>
            <a:ext cx="8458200" cy="2984777"/>
          </a:xfrm>
          <a:prstGeom prst="rect">
            <a:avLst/>
          </a:prstGeom>
          <a:noFill/>
          <a:ln w="9525">
            <a:noFill/>
            <a:miter lim="800000"/>
            <a:headEnd/>
            <a:tailEnd/>
          </a:ln>
        </p:spPr>
      </p:pic>
      <p:sp>
        <p:nvSpPr>
          <p:cNvPr id="5"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AICM</a:t>
            </a:r>
            <a:r>
              <a:rPr kumimoji="0" lang="en-US" sz="2000" b="1" i="0" u="none" strike="noStrike" kern="0" cap="none" spc="0" normalizeH="0" baseline="30000" noProof="0" dirty="0" smtClean="0">
                <a:ln>
                  <a:noFill/>
                </a:ln>
                <a:solidFill>
                  <a:schemeClr val="bg1"/>
                </a:solidFill>
                <a:effectLst/>
                <a:uLnTx/>
                <a:uFillTx/>
                <a:latin typeface="+mj-lt"/>
                <a:ea typeface="+mj-ea"/>
                <a:cs typeface="+mj-cs"/>
              </a:rPr>
              <a:t>SM</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Architecture</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04800" y="152400"/>
            <a:ext cx="8458200" cy="1323439"/>
          </a:xfrm>
          <a:prstGeom prst="rect">
            <a:avLst/>
          </a:prstGeom>
        </p:spPr>
        <p:txBody>
          <a:bodyPr wrap="square">
            <a:spAutoFit/>
          </a:bodyPr>
          <a:lstStyle/>
          <a:p>
            <a:pPr algn="ctr"/>
            <a:r>
              <a:rPr lang="en-US" sz="4000" b="1" dirty="0" smtClean="0">
                <a:solidFill>
                  <a:schemeClr val="accent2"/>
                </a:solidFill>
                <a:latin typeface="+mn-lt"/>
                <a:cs typeface="Vrinda" pitchFamily="34" charset="0"/>
              </a:rPr>
              <a:t>AICM</a:t>
            </a:r>
            <a:r>
              <a:rPr lang="en-US" sz="4000" b="1" baseline="30000" dirty="0" smtClean="0">
                <a:solidFill>
                  <a:schemeClr val="accent2"/>
                </a:solidFill>
                <a:latin typeface="+mn-lt"/>
                <a:cs typeface="Vrinda" pitchFamily="34" charset="0"/>
              </a:rPr>
              <a:t>SM</a:t>
            </a:r>
            <a:r>
              <a:rPr lang="en-US" sz="4000" b="1" dirty="0" smtClean="0">
                <a:solidFill>
                  <a:schemeClr val="accent2"/>
                </a:solidFill>
                <a:latin typeface="+mn-lt"/>
                <a:cs typeface="Vrinda" pitchFamily="34" charset="0"/>
              </a:rPr>
              <a:t> Clinical Infrastructure Considerations</a:t>
            </a:r>
          </a:p>
        </p:txBody>
      </p:sp>
      <p:sp>
        <p:nvSpPr>
          <p:cNvPr id="11"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pic>
        <p:nvPicPr>
          <p:cNvPr id="2051" name="Picture 3"/>
          <p:cNvPicPr>
            <a:picLocks noChangeAspect="1" noChangeArrowheads="1"/>
          </p:cNvPicPr>
          <p:nvPr/>
        </p:nvPicPr>
        <p:blipFill>
          <a:blip r:embed="rId2" cstate="print"/>
          <a:srcRect/>
          <a:stretch>
            <a:fillRect/>
          </a:stretch>
        </p:blipFill>
        <p:spPr bwMode="auto">
          <a:xfrm>
            <a:off x="1524000" y="1705315"/>
            <a:ext cx="5800725" cy="3628685"/>
          </a:xfrm>
          <a:prstGeom prst="rect">
            <a:avLst/>
          </a:prstGeom>
          <a:noFill/>
          <a:ln w="9525">
            <a:noFill/>
            <a:miter lim="800000"/>
            <a:headEnd/>
            <a:tailEnd/>
          </a:ln>
        </p:spPr>
      </p:pic>
      <p:sp>
        <p:nvSpPr>
          <p:cNvPr id="5"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AICM</a:t>
            </a:r>
            <a:r>
              <a:rPr kumimoji="0" lang="en-US" sz="2000" b="1" i="0" u="none" strike="noStrike" kern="0" cap="none" spc="0" normalizeH="0" baseline="30000" noProof="0" dirty="0" smtClean="0">
                <a:ln>
                  <a:noFill/>
                </a:ln>
                <a:solidFill>
                  <a:schemeClr val="bg1"/>
                </a:solidFill>
                <a:effectLst/>
                <a:uLnTx/>
                <a:uFillTx/>
                <a:latin typeface="+mj-lt"/>
                <a:ea typeface="+mj-ea"/>
                <a:cs typeface="+mj-cs"/>
              </a:rPr>
              <a:t>SM</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Architecture</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p:cNvSpPr>
            <a:spLocks noGrp="1"/>
          </p:cNvSpPr>
          <p:nvPr>
            <p:ph type="title"/>
          </p:nvPr>
        </p:nvSpPr>
        <p:spPr>
          <a:xfrm>
            <a:off x="457200" y="274638"/>
            <a:ext cx="8229600" cy="1143000"/>
          </a:xfrm>
        </p:spPr>
        <p:txBody>
          <a:bodyPr/>
          <a:lstStyle/>
          <a:p>
            <a:pPr algn="ctr"/>
            <a:r>
              <a:rPr lang="en-US" sz="4000" b="1" dirty="0" smtClean="0">
                <a:solidFill>
                  <a:schemeClr val="accent2"/>
                </a:solidFill>
                <a:cs typeface="Vrinda" pitchFamily="34" charset="0"/>
              </a:rPr>
              <a:t>AICM</a:t>
            </a:r>
            <a:r>
              <a:rPr lang="en-US" sz="4000" b="1" baseline="30000" dirty="0" smtClean="0">
                <a:solidFill>
                  <a:schemeClr val="accent2"/>
                </a:solidFill>
                <a:cs typeface="Vrinda" pitchFamily="34" charset="0"/>
              </a:rPr>
              <a:t>SM</a:t>
            </a:r>
            <a:r>
              <a:rPr lang="en-US" sz="4000" b="1" dirty="0" smtClean="0">
                <a:solidFill>
                  <a:schemeClr val="accent2"/>
                </a:solidFill>
                <a:cs typeface="Vrinda" pitchFamily="34" charset="0"/>
              </a:rPr>
              <a:t> Operational Infrastructure Considerations</a:t>
            </a:r>
          </a:p>
        </p:txBody>
      </p:sp>
      <p:sp>
        <p:nvSpPr>
          <p:cNvPr id="18"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pic>
        <p:nvPicPr>
          <p:cNvPr id="2050" name="Picture 2"/>
          <p:cNvPicPr>
            <a:picLocks noChangeAspect="1" noChangeArrowheads="1"/>
          </p:cNvPicPr>
          <p:nvPr/>
        </p:nvPicPr>
        <p:blipFill>
          <a:blip r:embed="rId2" cstate="print"/>
          <a:srcRect/>
          <a:stretch>
            <a:fillRect/>
          </a:stretch>
        </p:blipFill>
        <p:spPr bwMode="auto">
          <a:xfrm>
            <a:off x="1521619" y="1600200"/>
            <a:ext cx="6100762" cy="4577335"/>
          </a:xfrm>
          <a:prstGeom prst="rect">
            <a:avLst/>
          </a:prstGeom>
          <a:noFill/>
          <a:ln w="9525">
            <a:noFill/>
            <a:miter lim="800000"/>
            <a:headEnd/>
            <a:tailEnd/>
          </a:ln>
        </p:spPr>
      </p:pic>
      <p:sp>
        <p:nvSpPr>
          <p:cNvPr id="5"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AICM</a:t>
            </a:r>
            <a:r>
              <a:rPr kumimoji="0" lang="en-US" sz="2000" b="1" i="0" u="none" strike="noStrike" kern="0" cap="none" spc="0" normalizeH="0" baseline="30000" noProof="0" dirty="0" smtClean="0">
                <a:ln>
                  <a:noFill/>
                </a:ln>
                <a:solidFill>
                  <a:schemeClr val="bg1"/>
                </a:solidFill>
                <a:effectLst/>
                <a:uLnTx/>
                <a:uFillTx/>
                <a:latin typeface="+mj-lt"/>
                <a:ea typeface="+mj-ea"/>
                <a:cs typeface="+mj-cs"/>
              </a:rPr>
              <a:t>SM</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Architecture</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447800"/>
            <a:ext cx="8229600" cy="4297362"/>
          </a:xfrm>
        </p:spPr>
        <p:txBody>
          <a:bodyPr/>
          <a:lstStyle/>
          <a:p>
            <a:pPr marL="457200" indent="-457200">
              <a:buFont typeface="+mj-lt"/>
              <a:buAutoNum type="arabicPeriod"/>
            </a:pPr>
            <a:r>
              <a:rPr lang="en-US" sz="2400" b="1" dirty="0" smtClean="0">
                <a:solidFill>
                  <a:schemeClr val="accent2"/>
                </a:solidFill>
              </a:rPr>
              <a:t>ROI Matters</a:t>
            </a:r>
            <a:r>
              <a:rPr lang="en-US" sz="2400" dirty="0" smtClean="0"/>
              <a:t>. AICM</a:t>
            </a:r>
            <a:r>
              <a:rPr lang="en-US" sz="2400" baseline="30000" dirty="0" smtClean="0"/>
              <a:t>SM</a:t>
            </a:r>
            <a:r>
              <a:rPr lang="en-US" sz="2400" dirty="0" smtClean="0"/>
              <a:t> value proposition is expanding to include not just cost management and health outcomes, but productivity, satisfaction, and quality of life. This fact is changing ROI definition, measurement, and recognition.</a:t>
            </a:r>
          </a:p>
          <a:p>
            <a:pPr marL="457200" indent="-457200">
              <a:buFont typeface="+mj-lt"/>
              <a:buAutoNum type="arabicPeriod"/>
            </a:pPr>
            <a:r>
              <a:rPr lang="en-US" sz="2400" b="1" dirty="0" smtClean="0">
                <a:solidFill>
                  <a:schemeClr val="accent2"/>
                </a:solidFill>
              </a:rPr>
              <a:t>Integration, Interoperability Opportunities </a:t>
            </a:r>
            <a:r>
              <a:rPr lang="en-US" sz="2400" b="1" dirty="0" smtClean="0">
                <a:solidFill>
                  <a:schemeClr val="accent2"/>
                </a:solidFill>
              </a:rPr>
              <a:t>are many</a:t>
            </a:r>
            <a:r>
              <a:rPr lang="en-US" sz="2400" dirty="0" smtClean="0"/>
              <a:t>. </a:t>
            </a:r>
            <a:r>
              <a:rPr lang="en-US" sz="2400" dirty="0" smtClean="0"/>
              <a:t>Care integration &amp; coordination opportunities are many, varied, and still being discovered.  </a:t>
            </a:r>
            <a:r>
              <a:rPr lang="en-US" sz="2400" dirty="0" smtClean="0"/>
              <a:t>AICM</a:t>
            </a:r>
            <a:r>
              <a:rPr lang="en-US" sz="2400" baseline="30000" dirty="0" smtClean="0"/>
              <a:t>SM</a:t>
            </a:r>
            <a:r>
              <a:rPr lang="en-US" sz="2400" dirty="0" smtClean="0"/>
              <a:t>  </a:t>
            </a:r>
            <a:r>
              <a:rPr lang="en-US" sz="2400" b="1" i="1" dirty="0" smtClean="0"/>
              <a:t>goes </a:t>
            </a:r>
            <a:r>
              <a:rPr lang="en-US" sz="2400" b="1" i="1" dirty="0" smtClean="0"/>
              <a:t>way beyond </a:t>
            </a:r>
            <a:r>
              <a:rPr lang="en-US" sz="2400" dirty="0" smtClean="0"/>
              <a:t>reducing redundant testing, preventing drug interaction, improving discharge planning.  </a:t>
            </a:r>
            <a:r>
              <a:rPr lang="en-US" sz="2400" dirty="0" smtClean="0"/>
              <a:t>AICM</a:t>
            </a:r>
            <a:r>
              <a:rPr lang="en-US" sz="2400" baseline="30000" dirty="0" smtClean="0"/>
              <a:t>SM</a:t>
            </a:r>
            <a:r>
              <a:rPr lang="en-US" sz="2400" dirty="0" smtClean="0"/>
              <a:t> </a:t>
            </a:r>
            <a:r>
              <a:rPr lang="en-US" sz="2400" dirty="0" smtClean="0"/>
              <a:t>means a comprehensive understanding of the </a:t>
            </a:r>
            <a:r>
              <a:rPr lang="en-US" sz="2400" dirty="0" smtClean="0"/>
              <a:t>patient-employee-member: </a:t>
            </a:r>
            <a:r>
              <a:rPr lang="en-US" sz="2400" dirty="0" smtClean="0"/>
              <a:t>physical, behavioral, social-economic, cultural, educational, etc. – across traditional and non-traditional care settings including  the home and workplace.</a:t>
            </a:r>
          </a:p>
          <a:p>
            <a:endParaRPr lang="en-US" sz="1400" dirty="0"/>
          </a:p>
        </p:txBody>
      </p:sp>
      <p:sp>
        <p:nvSpPr>
          <p:cNvPr id="5" name="Title 14"/>
          <p:cNvSpPr txBox="1">
            <a:spLocks/>
          </p:cNvSpPr>
          <p:nvPr/>
        </p:nvSpPr>
        <p:spPr bwMode="auto">
          <a:xfrm>
            <a:off x="4572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000" b="1" kern="0" dirty="0" smtClean="0">
                <a:solidFill>
                  <a:schemeClr val="accent2"/>
                </a:solidFill>
                <a:latin typeface="+mj-lt"/>
                <a:ea typeface="+mj-ea"/>
                <a:cs typeface="Vrinda" pitchFamily="34" charset="0"/>
              </a:rPr>
              <a:t>Top </a:t>
            </a:r>
            <a:r>
              <a:rPr lang="en-US" sz="4000" b="1" kern="0" dirty="0" smtClean="0">
                <a:solidFill>
                  <a:schemeClr val="accent2"/>
                </a:solidFill>
                <a:latin typeface="+mj-lt"/>
                <a:ea typeface="+mj-ea"/>
                <a:cs typeface="Vrinda" pitchFamily="34" charset="0"/>
              </a:rPr>
              <a:t>10 Operational Infrastructure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1" i="0" u="none" strike="noStrike" kern="0" cap="none" spc="0" normalizeH="0" baseline="0" noProof="0" dirty="0" smtClean="0">
                <a:ln>
                  <a:noFill/>
                </a:ln>
                <a:solidFill>
                  <a:schemeClr val="accent2"/>
                </a:solidFill>
                <a:effectLst/>
                <a:uLnTx/>
                <a:uFillTx/>
                <a:latin typeface="+mj-lt"/>
                <a:ea typeface="+mj-ea"/>
                <a:cs typeface="Vrinda" pitchFamily="34" charset="0"/>
              </a:rPr>
              <a:t>Challenges &amp; issues</a:t>
            </a:r>
            <a:endParaRPr kumimoji="0" lang="en-US" sz="4000" b="1" i="0" u="none" strike="noStrike" kern="0" cap="none" spc="0" normalizeH="0" baseline="0" noProof="0" dirty="0" smtClean="0">
              <a:ln>
                <a:noFill/>
              </a:ln>
              <a:solidFill>
                <a:schemeClr val="accent2"/>
              </a:solidFill>
              <a:effectLst/>
              <a:uLnTx/>
              <a:uFillTx/>
              <a:latin typeface="+mj-lt"/>
              <a:ea typeface="+mj-ea"/>
              <a:cs typeface="Vrinda" pitchFamily="34" charset="0"/>
            </a:endParaRPr>
          </a:p>
        </p:txBody>
      </p:sp>
      <p:sp>
        <p:nvSpPr>
          <p:cNvPr id="6"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Challenges &amp; Issues</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524000"/>
            <a:ext cx="8458200" cy="4297362"/>
          </a:xfrm>
        </p:spPr>
        <p:txBody>
          <a:bodyPr/>
          <a:lstStyle/>
          <a:p>
            <a:pPr marL="457200" indent="-457200">
              <a:buFont typeface="+mj-lt"/>
              <a:buAutoNum type="arabicPeriod" startAt="3"/>
            </a:pPr>
            <a:r>
              <a:rPr lang="en-US" sz="2400" b="1" dirty="0" smtClean="0">
                <a:solidFill>
                  <a:schemeClr val="accent2"/>
                </a:solidFill>
              </a:rPr>
              <a:t>Market is moving fast</a:t>
            </a:r>
            <a:r>
              <a:rPr lang="en-US" sz="2400" dirty="0" smtClean="0"/>
              <a:t>. Rapid industry transition – no standard business model design, supporting operational infrastructure requirements, or operational infrastructure solutions.  Solution design must be open to build, buy, or </a:t>
            </a:r>
            <a:r>
              <a:rPr lang="en-US" sz="2400" dirty="0" smtClean="0"/>
              <a:t>borrow (rent) </a:t>
            </a:r>
            <a:r>
              <a:rPr lang="en-US" sz="2400" dirty="0" smtClean="0"/>
              <a:t>approaches  and requires a </a:t>
            </a:r>
            <a:r>
              <a:rPr lang="en-US" sz="2400" u="sng" dirty="0" smtClean="0"/>
              <a:t>solution integration </a:t>
            </a:r>
            <a:r>
              <a:rPr lang="en-US" sz="2400" dirty="0" smtClean="0"/>
              <a:t>versus systems integration approach. </a:t>
            </a:r>
          </a:p>
          <a:p>
            <a:pPr marL="457200" indent="-457200">
              <a:buFont typeface="+mj-lt"/>
              <a:buAutoNum type="arabicPeriod" startAt="4"/>
            </a:pPr>
            <a:r>
              <a:rPr lang="en-US" sz="2400" b="1" dirty="0" smtClean="0">
                <a:solidFill>
                  <a:schemeClr val="accent2"/>
                </a:solidFill>
              </a:rPr>
              <a:t>Complexity is high</a:t>
            </a:r>
            <a:r>
              <a:rPr lang="en-US" sz="2400" dirty="0" smtClean="0"/>
              <a:t>. Operational Infrastructure design and operation is complex and multi-faceted. People-Process-Tools-Facilities must align both strategically AND operationally. Not just with each other but with external ecosystem components including political, regulatory, competitive, community, supplier, and business partner entities.  </a:t>
            </a:r>
          </a:p>
          <a:p>
            <a:endParaRPr lang="en-US" sz="1400" dirty="0" smtClean="0"/>
          </a:p>
          <a:p>
            <a:endParaRPr lang="en-US" sz="1400" dirty="0"/>
          </a:p>
        </p:txBody>
      </p:sp>
      <p:sp>
        <p:nvSpPr>
          <p:cNvPr id="5"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Challenges &amp; Issues</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
        <p:nvSpPr>
          <p:cNvPr id="8" name="Title 14"/>
          <p:cNvSpPr txBox="1">
            <a:spLocks/>
          </p:cNvSpPr>
          <p:nvPr/>
        </p:nvSpPr>
        <p:spPr bwMode="auto">
          <a:xfrm>
            <a:off x="4572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000" b="1" kern="0" dirty="0" smtClean="0">
                <a:solidFill>
                  <a:schemeClr val="accent2"/>
                </a:solidFill>
                <a:latin typeface="+mj-lt"/>
                <a:ea typeface="+mj-ea"/>
                <a:cs typeface="Vrinda" pitchFamily="34" charset="0"/>
              </a:rPr>
              <a:t>Top 10 (cont’d)</a:t>
            </a:r>
            <a:endParaRPr kumimoji="0" lang="en-US" sz="4000" b="1" i="0" u="none" strike="noStrike" kern="0" cap="none" spc="0" normalizeH="0" baseline="0" noProof="0" dirty="0" smtClean="0">
              <a:ln>
                <a:noFill/>
              </a:ln>
              <a:solidFill>
                <a:schemeClr val="accent2"/>
              </a:solidFill>
              <a:effectLst/>
              <a:uLnTx/>
              <a:uFillTx/>
              <a:latin typeface="+mj-lt"/>
              <a:ea typeface="+mj-ea"/>
              <a:cs typeface="Vrind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600200"/>
            <a:ext cx="8229600" cy="4297362"/>
          </a:xfrm>
        </p:spPr>
        <p:txBody>
          <a:bodyPr/>
          <a:lstStyle/>
          <a:p>
            <a:pPr marL="457200" indent="-457200">
              <a:buFont typeface="+mj-lt"/>
              <a:buAutoNum type="arabicPeriod" startAt="5"/>
            </a:pPr>
            <a:r>
              <a:rPr lang="en-US" sz="2400" b="1" dirty="0" smtClean="0">
                <a:solidFill>
                  <a:schemeClr val="accent2"/>
                </a:solidFill>
              </a:rPr>
              <a:t>Value chain integration essential</a:t>
            </a:r>
            <a:r>
              <a:rPr lang="en-US" sz="2400" dirty="0" smtClean="0"/>
              <a:t>. Operational integration with external  suppliers and business partners is a given. This places additional emphasis on partner identification, recruitment, and management including contracting, risk and gain  sharing, incentives and service level agreements.</a:t>
            </a:r>
          </a:p>
          <a:p>
            <a:pPr marL="457200" indent="-457200">
              <a:buFont typeface="+mj-lt"/>
              <a:buAutoNum type="arabicPeriod" startAt="5"/>
            </a:pPr>
            <a:r>
              <a:rPr lang="en-US" sz="2400" b="1" dirty="0" smtClean="0">
                <a:solidFill>
                  <a:schemeClr val="accent2"/>
                </a:solidFill>
              </a:rPr>
              <a:t>Activity-based attribution controversial</a:t>
            </a:r>
            <a:r>
              <a:rPr lang="en-US" sz="2400" dirty="0" smtClean="0"/>
              <a:t>. Attribution of provider team member value contribution to an episode of care and matching it to payment distribution is controversial. No standard approach has been developed/accepted. </a:t>
            </a:r>
          </a:p>
          <a:p>
            <a:pPr>
              <a:buFont typeface="+mj-lt"/>
              <a:buAutoNum type="arabicPeriod" startAt="5"/>
            </a:pPr>
            <a:endParaRPr lang="en-US" sz="1400" dirty="0" smtClean="0"/>
          </a:p>
          <a:p>
            <a:pPr>
              <a:buFont typeface="+mj-lt"/>
              <a:buAutoNum type="arabicPeriod" startAt="5"/>
            </a:pPr>
            <a:endParaRPr lang="en-US" sz="1400" dirty="0"/>
          </a:p>
        </p:txBody>
      </p:sp>
      <p:sp>
        <p:nvSpPr>
          <p:cNvPr id="5"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Challenges &amp; Issues</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
        <p:nvSpPr>
          <p:cNvPr id="7" name="Title 14"/>
          <p:cNvSpPr txBox="1">
            <a:spLocks/>
          </p:cNvSpPr>
          <p:nvPr/>
        </p:nvSpPr>
        <p:spPr bwMode="auto">
          <a:xfrm>
            <a:off x="4572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000" b="1" kern="0" dirty="0" smtClean="0">
                <a:solidFill>
                  <a:schemeClr val="accent2"/>
                </a:solidFill>
                <a:latin typeface="+mj-lt"/>
                <a:ea typeface="+mj-ea"/>
                <a:cs typeface="Vrinda" pitchFamily="34" charset="0"/>
              </a:rPr>
              <a:t>Top 10 (cont’d)</a:t>
            </a:r>
            <a:endParaRPr kumimoji="0" lang="en-US" sz="4000" b="1" i="0" u="none" strike="noStrike" kern="0" cap="none" spc="0" normalizeH="0" baseline="0" noProof="0" dirty="0" smtClean="0">
              <a:ln>
                <a:noFill/>
              </a:ln>
              <a:solidFill>
                <a:schemeClr val="accent2"/>
              </a:solidFill>
              <a:effectLst/>
              <a:uLnTx/>
              <a:uFillTx/>
              <a:latin typeface="+mj-lt"/>
              <a:ea typeface="+mj-ea"/>
              <a:cs typeface="Vrind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600200"/>
            <a:ext cx="8229600" cy="4297362"/>
          </a:xfrm>
        </p:spPr>
        <p:txBody>
          <a:bodyPr/>
          <a:lstStyle/>
          <a:p>
            <a:pPr marL="457200" indent="-457200">
              <a:buFont typeface="+mj-lt"/>
              <a:buAutoNum type="arabicPeriod" startAt="7"/>
            </a:pPr>
            <a:r>
              <a:rPr lang="en-US" sz="2400" b="1" dirty="0" smtClean="0">
                <a:solidFill>
                  <a:schemeClr val="accent2"/>
                </a:solidFill>
              </a:rPr>
              <a:t>Management &amp; Technology Practices Core to Operations</a:t>
            </a:r>
            <a:r>
              <a:rPr lang="en-US" sz="2400" dirty="0" smtClean="0"/>
              <a:t>. Management processes including  performance management, data governance, program management, and basic policies &amp; procedures  are critical to operations. Build them into the operational infrastructure rather than add them on. </a:t>
            </a:r>
          </a:p>
          <a:p>
            <a:pPr marL="457200" indent="-457200">
              <a:buFont typeface="+mj-lt"/>
              <a:buAutoNum type="arabicPeriod" startAt="7"/>
            </a:pPr>
            <a:r>
              <a:rPr lang="en-US" sz="2400" b="1" dirty="0" smtClean="0">
                <a:solidFill>
                  <a:schemeClr val="accent2"/>
                </a:solidFill>
              </a:rPr>
              <a:t>Data-driven Decision Making Vital</a:t>
            </a:r>
            <a:r>
              <a:rPr lang="en-US" sz="2400" dirty="0" smtClean="0"/>
              <a:t>. Comprehensive Business Intelligence including decision support, operational analytics and clinical informatics capabilities informed by multiple internal and external information and spanning descriptive, predictive, and prescriptive functionality is critical and difficult.</a:t>
            </a:r>
          </a:p>
          <a:p>
            <a:endParaRPr lang="en-US" sz="1400" dirty="0"/>
          </a:p>
        </p:txBody>
      </p:sp>
      <p:sp>
        <p:nvSpPr>
          <p:cNvPr id="5"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Challenges &amp; Issues</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
        <p:nvSpPr>
          <p:cNvPr id="7" name="Title 14"/>
          <p:cNvSpPr txBox="1">
            <a:spLocks/>
          </p:cNvSpPr>
          <p:nvPr/>
        </p:nvSpPr>
        <p:spPr bwMode="auto">
          <a:xfrm>
            <a:off x="4572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000" b="1" kern="0" dirty="0" smtClean="0">
                <a:solidFill>
                  <a:schemeClr val="accent2"/>
                </a:solidFill>
                <a:latin typeface="+mj-lt"/>
                <a:ea typeface="+mj-ea"/>
                <a:cs typeface="Vrinda" pitchFamily="34" charset="0"/>
              </a:rPr>
              <a:t>Top 10 (cont’d)</a:t>
            </a:r>
            <a:endParaRPr kumimoji="0" lang="en-US" sz="4000" b="1" i="0" u="none" strike="noStrike" kern="0" cap="none" spc="0" normalizeH="0" baseline="0" noProof="0" dirty="0" smtClean="0">
              <a:ln>
                <a:noFill/>
              </a:ln>
              <a:solidFill>
                <a:schemeClr val="accent2"/>
              </a:solidFill>
              <a:effectLst/>
              <a:uLnTx/>
              <a:uFillTx/>
              <a:latin typeface="+mj-lt"/>
              <a:ea typeface="+mj-ea"/>
              <a:cs typeface="Vrind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524000"/>
            <a:ext cx="8458200" cy="4297362"/>
          </a:xfrm>
        </p:spPr>
        <p:txBody>
          <a:bodyPr/>
          <a:lstStyle/>
          <a:p>
            <a:pPr marL="457200" indent="-457200">
              <a:buFont typeface="+mj-lt"/>
              <a:buAutoNum type="arabicPeriod" startAt="9"/>
            </a:pPr>
            <a:r>
              <a:rPr lang="en-US" sz="2400" b="1" dirty="0" smtClean="0">
                <a:solidFill>
                  <a:schemeClr val="accent2"/>
                </a:solidFill>
              </a:rPr>
              <a:t>Efficient &amp; Effective Data Integration is THE BIGGEST challenge</a:t>
            </a:r>
            <a:r>
              <a:rPr lang="en-US" sz="2400" dirty="0" smtClean="0"/>
              <a:t>. Data integration from a growing number of multiple non standardized sources is the biggest challenge to AICM.  The larger continuum of care to provide data sources of interest, more data collection devices, more data in digital form, more data available in real time, all conspire to overwhelm traditional (last couple of years) data aggregation and mining approaches. New “big data” approaches where quantity may trump quality; where correlation may trump causation, etc. must be approached carefully but </a:t>
            </a:r>
            <a:r>
              <a:rPr lang="en-US" sz="2400" b="1" i="1" dirty="0" smtClean="0"/>
              <a:t>must be approached</a:t>
            </a:r>
            <a:r>
              <a:rPr lang="en-US" sz="2400" dirty="0" smtClean="0"/>
              <a:t>.  </a:t>
            </a:r>
          </a:p>
        </p:txBody>
      </p:sp>
      <p:sp>
        <p:nvSpPr>
          <p:cNvPr id="5"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Challenges &amp; Issues</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
        <p:nvSpPr>
          <p:cNvPr id="7" name="Title 14"/>
          <p:cNvSpPr txBox="1">
            <a:spLocks/>
          </p:cNvSpPr>
          <p:nvPr/>
        </p:nvSpPr>
        <p:spPr bwMode="auto">
          <a:xfrm>
            <a:off x="4572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000" b="1" kern="0" dirty="0" smtClean="0">
                <a:solidFill>
                  <a:schemeClr val="accent2"/>
                </a:solidFill>
                <a:latin typeface="+mj-lt"/>
                <a:ea typeface="+mj-ea"/>
                <a:cs typeface="Vrinda" pitchFamily="34" charset="0"/>
              </a:rPr>
              <a:t>Top 10 (cont’d)</a:t>
            </a:r>
            <a:endParaRPr kumimoji="0" lang="en-US" sz="4000" b="1" i="0" u="none" strike="noStrike" kern="0" cap="none" spc="0" normalizeH="0" baseline="0" noProof="0" dirty="0" smtClean="0">
              <a:ln>
                <a:noFill/>
              </a:ln>
              <a:solidFill>
                <a:schemeClr val="accent2"/>
              </a:solidFill>
              <a:effectLst/>
              <a:uLnTx/>
              <a:uFillTx/>
              <a:latin typeface="+mj-lt"/>
              <a:ea typeface="+mj-ea"/>
              <a:cs typeface="Vrind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1524000"/>
            <a:ext cx="8458200" cy="4297362"/>
          </a:xfrm>
        </p:spPr>
        <p:txBody>
          <a:bodyPr/>
          <a:lstStyle/>
          <a:p>
            <a:pPr marL="457200" indent="-457200">
              <a:buFont typeface="+mj-lt"/>
              <a:buAutoNum type="arabicPeriod" startAt="10"/>
            </a:pPr>
            <a:r>
              <a:rPr lang="en-US" sz="2400" b="1" dirty="0" smtClean="0">
                <a:solidFill>
                  <a:schemeClr val="accent2"/>
                </a:solidFill>
              </a:rPr>
              <a:t>Scarce Resources. </a:t>
            </a:r>
            <a:r>
              <a:rPr lang="en-US" sz="2400" dirty="0" smtClean="0"/>
              <a:t>Resource availability to design, build (or buy), and operate the new business models and supporting operational infrastructure are scarce and expensive.  But </a:t>
            </a:r>
            <a:r>
              <a:rPr lang="en-US" sz="2400" b="1" i="1" dirty="0" smtClean="0"/>
              <a:t>not </a:t>
            </a:r>
            <a:r>
              <a:rPr lang="en-US" sz="2400" b="1" i="1" dirty="0" smtClean="0"/>
              <a:t>using </a:t>
            </a:r>
            <a:r>
              <a:rPr lang="en-US" sz="2400" dirty="0" smtClean="0"/>
              <a:t>expert help can be </a:t>
            </a:r>
            <a:r>
              <a:rPr lang="en-US" sz="2400" b="1" i="1" u="sng" dirty="0" smtClean="0"/>
              <a:t>VERY</a:t>
            </a:r>
            <a:r>
              <a:rPr lang="en-US" sz="2400" dirty="0" smtClean="0"/>
              <a:t> expensive.</a:t>
            </a:r>
          </a:p>
          <a:p>
            <a:pPr>
              <a:buFont typeface="+mj-lt"/>
              <a:buAutoNum type="arabicPeriod" startAt="10"/>
            </a:pPr>
            <a:endParaRPr lang="en-US" sz="1400" dirty="0"/>
          </a:p>
        </p:txBody>
      </p:sp>
      <p:sp>
        <p:nvSpPr>
          <p:cNvPr id="5"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Challenges &amp; Issues</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
        <p:nvSpPr>
          <p:cNvPr id="7" name="Title 14"/>
          <p:cNvSpPr txBox="1">
            <a:spLocks/>
          </p:cNvSpPr>
          <p:nvPr/>
        </p:nvSpPr>
        <p:spPr bwMode="auto">
          <a:xfrm>
            <a:off x="457200" y="2286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000" b="1" kern="0" dirty="0" smtClean="0">
                <a:solidFill>
                  <a:schemeClr val="accent2"/>
                </a:solidFill>
                <a:latin typeface="+mj-lt"/>
                <a:ea typeface="+mj-ea"/>
                <a:cs typeface="Vrinda" pitchFamily="34" charset="0"/>
              </a:rPr>
              <a:t>Top 10 (cont’d)</a:t>
            </a:r>
            <a:endParaRPr kumimoji="0" lang="en-US" sz="4000" b="1" i="0" u="none" strike="noStrike" kern="0" cap="none" spc="0" normalizeH="0" baseline="0" noProof="0" dirty="0" smtClean="0">
              <a:ln>
                <a:noFill/>
              </a:ln>
              <a:solidFill>
                <a:schemeClr val="accent2"/>
              </a:solidFill>
              <a:effectLst/>
              <a:uLnTx/>
              <a:uFillTx/>
              <a:latin typeface="+mj-lt"/>
              <a:ea typeface="+mj-ea"/>
              <a:cs typeface="Vrind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sp>
        <p:nvSpPr>
          <p:cNvPr id="6" name="Subtitle 2"/>
          <p:cNvSpPr txBox="1">
            <a:spLocks/>
          </p:cNvSpPr>
          <p:nvPr/>
        </p:nvSpPr>
        <p:spPr>
          <a:xfrm>
            <a:off x="457200" y="1676400"/>
            <a:ext cx="8229600" cy="2743200"/>
          </a:xfrm>
          <a:prstGeom prst="rect">
            <a:avLst/>
          </a:prstGeom>
        </p:spPr>
        <p:txBody>
          <a:bodyPr/>
          <a:lstStyle/>
          <a:p>
            <a:pPr marL="342900" marR="0" lvl="0" indent="-342900" algn="ctr" defTabSz="914400" rtl="0" eaLnBrk="0" fontAlgn="base" latinLnBrk="0" hangingPunct="0">
              <a:lnSpc>
                <a:spcPct val="100000"/>
              </a:lnSpc>
              <a:spcBef>
                <a:spcPts val="0"/>
              </a:spcBef>
              <a:spcAft>
                <a:spcPct val="0"/>
              </a:spcAft>
              <a:buClr>
                <a:srgbClr val="669900"/>
              </a:buClr>
              <a:buSzTx/>
              <a:tabLst/>
              <a:defRPr/>
            </a:pPr>
            <a:r>
              <a:rPr kumimoji="0" lang="en-US" sz="4000" b="1" i="0" u="none" strike="noStrike" kern="0" cap="none" spc="0" normalizeH="0" baseline="0" noProof="0" dirty="0" smtClean="0">
                <a:ln>
                  <a:noFill/>
                </a:ln>
                <a:solidFill>
                  <a:schemeClr val="accent2"/>
                </a:solidFill>
                <a:effectLst/>
                <a:uLnTx/>
                <a:uFillTx/>
                <a:latin typeface="+mn-lt"/>
                <a:ea typeface="+mn-ea"/>
                <a:cs typeface="+mn-cs"/>
              </a:rPr>
              <a:t>Questions? </a:t>
            </a:r>
            <a:endParaRPr kumimoji="0" lang="en-US" sz="2000" b="1" i="0" u="none" strike="noStrike" kern="0" cap="none" spc="0" normalizeH="0" baseline="0" noProof="0" dirty="0" smtClean="0">
              <a:ln>
                <a:noFill/>
              </a:ln>
              <a:solidFill>
                <a:schemeClr val="accent2"/>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rgbClr val="669900"/>
              </a:buClr>
              <a:buSzTx/>
              <a:tabLst/>
              <a:defRPr/>
            </a:pPr>
            <a:r>
              <a:rPr kumimoji="0" lang="en-US" sz="2800" b="1" i="0" u="none" strike="noStrike" kern="0" cap="none" spc="0" normalizeH="0" baseline="0" noProof="0" dirty="0" smtClean="0">
                <a:ln>
                  <a:noFill/>
                </a:ln>
                <a:solidFill>
                  <a:schemeClr val="accent2"/>
                </a:solidFill>
                <a:effectLst/>
                <a:uLnTx/>
                <a:uFillTx/>
                <a:latin typeface="+mn-lt"/>
                <a:ea typeface="+mn-ea"/>
                <a:cs typeface="+mn-cs"/>
              </a:rPr>
              <a:t/>
            </a:r>
            <a:br>
              <a:rPr kumimoji="0" lang="en-US" sz="2800" b="1" i="0" u="none" strike="noStrike" kern="0" cap="none" spc="0" normalizeH="0" baseline="0" noProof="0" dirty="0" smtClean="0">
                <a:ln>
                  <a:noFill/>
                </a:ln>
                <a:solidFill>
                  <a:schemeClr val="accent2"/>
                </a:solidFill>
                <a:effectLst/>
                <a:uLnTx/>
                <a:uFillTx/>
                <a:latin typeface="+mn-lt"/>
                <a:ea typeface="+mn-ea"/>
                <a:cs typeface="+mn-cs"/>
              </a:rPr>
            </a:b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297362"/>
          </a:xfrm>
        </p:spPr>
        <p:txBody>
          <a:bodyPr/>
          <a:lstStyle/>
          <a:p>
            <a:r>
              <a:rPr lang="en-US" sz="2800" dirty="0" smtClean="0">
                <a:solidFill>
                  <a:schemeClr val="tx1">
                    <a:lumMod val="75000"/>
                    <a:lumOff val="25000"/>
                  </a:schemeClr>
                </a:solidFill>
              </a:rPr>
              <a:t>The Bottom Line</a:t>
            </a:r>
          </a:p>
          <a:p>
            <a:r>
              <a:rPr lang="en-US" sz="2800" dirty="0" smtClean="0">
                <a:solidFill>
                  <a:schemeClr val="tx1">
                    <a:lumMod val="75000"/>
                    <a:lumOff val="25000"/>
                  </a:schemeClr>
                </a:solidFill>
              </a:rPr>
              <a:t>An Industry in Transition</a:t>
            </a:r>
          </a:p>
          <a:p>
            <a:r>
              <a:rPr lang="en-US" sz="2800" dirty="0" smtClean="0">
                <a:solidFill>
                  <a:schemeClr val="tx1">
                    <a:lumMod val="75000"/>
                    <a:lumOff val="25000"/>
                  </a:schemeClr>
                </a:solidFill>
              </a:rPr>
              <a:t>What is Accountable Integrated Care Management?</a:t>
            </a:r>
          </a:p>
          <a:p>
            <a:r>
              <a:rPr lang="en-US" sz="2800" dirty="0" smtClean="0">
                <a:solidFill>
                  <a:schemeClr val="tx1">
                    <a:lumMod val="75000"/>
                    <a:lumOff val="25000"/>
                  </a:schemeClr>
                </a:solidFill>
              </a:rPr>
              <a:t>AICM</a:t>
            </a:r>
            <a:r>
              <a:rPr lang="en-US" sz="2800" baseline="30000" dirty="0" smtClean="0">
                <a:solidFill>
                  <a:schemeClr val="tx1">
                    <a:lumMod val="75000"/>
                    <a:lumOff val="25000"/>
                  </a:schemeClr>
                </a:solidFill>
              </a:rPr>
              <a:t>SM</a:t>
            </a:r>
            <a:r>
              <a:rPr lang="en-US" sz="2800" dirty="0" smtClean="0">
                <a:solidFill>
                  <a:schemeClr val="tx1">
                    <a:lumMod val="75000"/>
                    <a:lumOff val="25000"/>
                  </a:schemeClr>
                </a:solidFill>
              </a:rPr>
              <a:t> </a:t>
            </a:r>
            <a:r>
              <a:rPr lang="en-US" sz="2800" dirty="0" smtClean="0">
                <a:solidFill>
                  <a:schemeClr val="tx1">
                    <a:lumMod val="75000"/>
                    <a:lumOff val="25000"/>
                  </a:schemeClr>
                </a:solidFill>
              </a:rPr>
              <a:t>Architecture</a:t>
            </a:r>
          </a:p>
          <a:p>
            <a:r>
              <a:rPr lang="en-US" sz="2800" dirty="0" smtClean="0">
                <a:solidFill>
                  <a:schemeClr val="tx1">
                    <a:lumMod val="75000"/>
                    <a:lumOff val="25000"/>
                  </a:schemeClr>
                </a:solidFill>
              </a:rPr>
              <a:t>Top 10 AICM</a:t>
            </a:r>
            <a:r>
              <a:rPr lang="en-US" sz="2800" baseline="30000" dirty="0" smtClean="0">
                <a:solidFill>
                  <a:schemeClr val="tx1">
                    <a:lumMod val="75000"/>
                    <a:lumOff val="25000"/>
                  </a:schemeClr>
                </a:solidFill>
              </a:rPr>
              <a:t>SM </a:t>
            </a:r>
            <a:r>
              <a:rPr lang="en-US" sz="2800" dirty="0" smtClean="0">
                <a:solidFill>
                  <a:schemeClr val="tx1">
                    <a:lumMod val="75000"/>
                    <a:lumOff val="25000"/>
                  </a:schemeClr>
                </a:solidFill>
              </a:rPr>
              <a:t>Operational Infrastructure Challenges</a:t>
            </a:r>
            <a:endParaRPr lang="en-US" sz="2800" dirty="0" smtClean="0">
              <a:solidFill>
                <a:schemeClr val="tx1">
                  <a:lumMod val="75000"/>
                  <a:lumOff val="25000"/>
                </a:schemeClr>
              </a:solidFill>
            </a:endParaRPr>
          </a:p>
          <a:p>
            <a:r>
              <a:rPr lang="en-US" sz="2800" dirty="0" smtClean="0">
                <a:solidFill>
                  <a:schemeClr val="tx1">
                    <a:lumMod val="75000"/>
                    <a:lumOff val="25000"/>
                  </a:schemeClr>
                </a:solidFill>
              </a:rPr>
              <a:t>Q&amp;A</a:t>
            </a:r>
          </a:p>
          <a:p>
            <a:endParaRPr lang="en-US" sz="2800" dirty="0" smtClean="0"/>
          </a:p>
          <a:p>
            <a:endParaRPr lang="en-US" dirty="0" smtClean="0"/>
          </a:p>
          <a:p>
            <a:endParaRPr lang="en-US" dirty="0" smtClean="0"/>
          </a:p>
          <a:p>
            <a:endParaRPr lang="en-US" dirty="0" smtClean="0"/>
          </a:p>
          <a:p>
            <a:endParaRPr lang="en-US" dirty="0"/>
          </a:p>
        </p:txBody>
      </p:sp>
      <p:sp>
        <p:nvSpPr>
          <p:cNvPr id="4"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1</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sp>
        <p:nvSpPr>
          <p:cNvPr id="5" name="Rectangle 2"/>
          <p:cNvSpPr txBox="1">
            <a:spLocks noChangeArrowheads="1"/>
          </p:cNvSpPr>
          <p:nvPr/>
        </p:nvSpPr>
        <p:spPr>
          <a:xfrm>
            <a:off x="457200" y="457200"/>
            <a:ext cx="8305800" cy="8382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1" i="0" u="none" strike="noStrike" kern="0" cap="none" spc="0" normalizeH="0" baseline="0" noProof="0" dirty="0" smtClean="0">
                <a:ln>
                  <a:noFill/>
                </a:ln>
                <a:solidFill>
                  <a:schemeClr val="accent2"/>
                </a:solidFill>
                <a:effectLst/>
                <a:uLnTx/>
                <a:uFillTx/>
                <a:latin typeface="+mn-lt"/>
                <a:ea typeface="+mj-ea"/>
                <a:cs typeface="Vrinda" pitchFamily="34" charset="0"/>
              </a:rPr>
              <a:t>Today’s Discussion</a:t>
            </a:r>
            <a:endParaRPr kumimoji="0" lang="en-US" sz="2800" b="0" i="0" u="none" strike="noStrike" kern="0" cap="none" spc="0" normalizeH="0" baseline="0" noProof="0" dirty="0" smtClean="0">
              <a:ln>
                <a:noFill/>
              </a:ln>
              <a:solidFill>
                <a:schemeClr val="accent2"/>
              </a:solidFill>
              <a:effectLst/>
              <a:uLnTx/>
              <a:uFillTx/>
              <a:latin typeface="+mn-lt"/>
              <a:ea typeface="+mj-ea"/>
              <a:cs typeface="Vrinda" pitchFamily="34" charset="0"/>
            </a:endParaRPr>
          </a:p>
        </p:txBody>
      </p:sp>
      <p:sp>
        <p:nvSpPr>
          <p:cNvPr id="6"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Agenda</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381000" y="1600200"/>
            <a:ext cx="8686800" cy="4648200"/>
          </a:xfrm>
        </p:spPr>
        <p:txBody>
          <a:bodyPr/>
          <a:lstStyle/>
          <a:p>
            <a:pPr>
              <a:lnSpc>
                <a:spcPct val="80000"/>
              </a:lnSpc>
              <a:buNone/>
            </a:pPr>
            <a:r>
              <a:rPr lang="en-US" sz="2000" b="1" dirty="0" smtClean="0">
                <a:solidFill>
                  <a:srgbClr val="669900"/>
                </a:solidFill>
              </a:rPr>
              <a:t>Scott Pickens</a:t>
            </a:r>
          </a:p>
          <a:p>
            <a:pPr>
              <a:lnSpc>
                <a:spcPct val="80000"/>
              </a:lnSpc>
              <a:buNone/>
            </a:pPr>
            <a:r>
              <a:rPr lang="en-US" sz="2000" dirty="0" smtClean="0">
                <a:solidFill>
                  <a:srgbClr val="669900"/>
                </a:solidFill>
              </a:rPr>
              <a:t>Clinton Rubin LLC Global Healthcare Practice Lead, Managing Partner</a:t>
            </a:r>
          </a:p>
          <a:p>
            <a:pPr>
              <a:lnSpc>
                <a:spcPct val="80000"/>
              </a:lnSpc>
              <a:buNone/>
            </a:pPr>
            <a:r>
              <a:rPr lang="en-US" sz="2000" dirty="0" smtClean="0">
                <a:solidFill>
                  <a:srgbClr val="669900"/>
                </a:solidFill>
                <a:hlinkClick r:id="rId3"/>
              </a:rPr>
              <a:t>Scott.Pickens@clintonrubin.com</a:t>
            </a:r>
            <a:endParaRPr lang="en-US" sz="2000" dirty="0" smtClean="0">
              <a:solidFill>
                <a:srgbClr val="669900"/>
              </a:solidFill>
            </a:endParaRPr>
          </a:p>
          <a:p>
            <a:pPr>
              <a:lnSpc>
                <a:spcPct val="80000"/>
              </a:lnSpc>
              <a:buNone/>
            </a:pPr>
            <a:r>
              <a:rPr lang="en-US" sz="2000" dirty="0" smtClean="0">
                <a:solidFill>
                  <a:srgbClr val="669900"/>
                </a:solidFill>
              </a:rPr>
              <a:t>703-887-6615</a:t>
            </a:r>
          </a:p>
          <a:p>
            <a:pPr>
              <a:lnSpc>
                <a:spcPct val="80000"/>
              </a:lnSpc>
              <a:buNone/>
            </a:pPr>
            <a:endParaRPr lang="en-US" sz="2000" b="1" dirty="0" smtClean="0">
              <a:solidFill>
                <a:srgbClr val="669900"/>
              </a:solidFill>
            </a:endParaRPr>
          </a:p>
          <a:p>
            <a:pPr>
              <a:lnSpc>
                <a:spcPct val="80000"/>
              </a:lnSpc>
              <a:buNone/>
            </a:pPr>
            <a:r>
              <a:rPr lang="en-US" sz="2000" b="1" dirty="0" smtClean="0">
                <a:solidFill>
                  <a:srgbClr val="669900"/>
                </a:solidFill>
              </a:rPr>
              <a:t>Jamie Beth Solak</a:t>
            </a:r>
          </a:p>
          <a:p>
            <a:pPr>
              <a:lnSpc>
                <a:spcPct val="80000"/>
              </a:lnSpc>
              <a:buNone/>
            </a:pPr>
            <a:r>
              <a:rPr lang="en-US" sz="2000" dirty="0" smtClean="0">
                <a:solidFill>
                  <a:srgbClr val="669900"/>
                </a:solidFill>
              </a:rPr>
              <a:t>Clinton Rubin LLC Global Healthcare Practice Partner</a:t>
            </a:r>
          </a:p>
          <a:p>
            <a:pPr>
              <a:lnSpc>
                <a:spcPct val="80000"/>
              </a:lnSpc>
              <a:buNone/>
            </a:pPr>
            <a:r>
              <a:rPr lang="en-US" sz="2000" dirty="0" smtClean="0">
                <a:solidFill>
                  <a:srgbClr val="669900"/>
                </a:solidFill>
                <a:hlinkClick r:id="rId4"/>
              </a:rPr>
              <a:t>Jamie.Solak@clintonrubin.com</a:t>
            </a:r>
            <a:endParaRPr lang="en-US" sz="2000" dirty="0" smtClean="0">
              <a:solidFill>
                <a:srgbClr val="669900"/>
              </a:solidFill>
            </a:endParaRPr>
          </a:p>
          <a:p>
            <a:pPr>
              <a:lnSpc>
                <a:spcPct val="80000"/>
              </a:lnSpc>
              <a:buNone/>
            </a:pPr>
            <a:r>
              <a:rPr lang="en-US" sz="2000" dirty="0" smtClean="0">
                <a:solidFill>
                  <a:srgbClr val="669900"/>
                </a:solidFill>
              </a:rPr>
              <a:t>703-967-1440</a:t>
            </a:r>
            <a:endParaRPr lang="en-US" sz="1600" dirty="0" smtClean="0">
              <a:solidFill>
                <a:srgbClr val="669900"/>
              </a:solidFill>
            </a:endParaRPr>
          </a:p>
          <a:p>
            <a:pPr>
              <a:lnSpc>
                <a:spcPct val="80000"/>
              </a:lnSpc>
              <a:buNone/>
            </a:pPr>
            <a:endParaRPr lang="en-US" sz="1600" dirty="0" smtClean="0">
              <a:solidFill>
                <a:schemeClr val="accent2">
                  <a:lumMod val="75000"/>
                </a:schemeClr>
              </a:solidFill>
            </a:endParaRPr>
          </a:p>
          <a:p>
            <a:pPr>
              <a:lnSpc>
                <a:spcPct val="80000"/>
              </a:lnSpc>
              <a:buNone/>
            </a:pPr>
            <a:endParaRPr lang="en-US" sz="2400" b="1" dirty="0" smtClean="0">
              <a:solidFill>
                <a:schemeClr val="bg1"/>
              </a:solidFill>
            </a:endParaRPr>
          </a:p>
          <a:p>
            <a:pPr>
              <a:lnSpc>
                <a:spcPct val="80000"/>
              </a:lnSpc>
              <a:buNone/>
            </a:pPr>
            <a:r>
              <a:rPr lang="en-US" sz="2400" b="1" dirty="0" smtClean="0">
                <a:solidFill>
                  <a:srgbClr val="669900"/>
                </a:solidFill>
              </a:rPr>
              <a:t>Websites</a:t>
            </a:r>
          </a:p>
          <a:p>
            <a:pPr>
              <a:lnSpc>
                <a:spcPct val="80000"/>
              </a:lnSpc>
              <a:buNone/>
            </a:pPr>
            <a:r>
              <a:rPr lang="en-US" sz="2400" b="1" dirty="0" smtClean="0">
                <a:solidFill>
                  <a:srgbClr val="669900"/>
                </a:solidFill>
                <a:hlinkClick r:id="rId5"/>
              </a:rPr>
              <a:t>www.ClintonRubin.com</a:t>
            </a:r>
            <a:endParaRPr lang="en-US" sz="2400" b="1" dirty="0" smtClean="0">
              <a:solidFill>
                <a:srgbClr val="669900"/>
              </a:solidFill>
            </a:endParaRPr>
          </a:p>
          <a:p>
            <a:pPr>
              <a:lnSpc>
                <a:spcPct val="80000"/>
              </a:lnSpc>
              <a:buNone/>
            </a:pPr>
            <a:r>
              <a:rPr lang="en-US" sz="2400" b="1" dirty="0" smtClean="0">
                <a:solidFill>
                  <a:srgbClr val="669900"/>
                </a:solidFill>
                <a:hlinkClick r:id="rId6"/>
              </a:rPr>
              <a:t>www.McConnellInternational.com</a:t>
            </a:r>
            <a:endParaRPr lang="en-US" sz="2400" b="1" dirty="0" smtClean="0">
              <a:solidFill>
                <a:srgbClr val="669900"/>
              </a:solidFill>
            </a:endParaRPr>
          </a:p>
          <a:p>
            <a:pPr>
              <a:lnSpc>
                <a:spcPct val="80000"/>
              </a:lnSpc>
              <a:buNone/>
            </a:pPr>
            <a:endParaRPr lang="en-US" sz="1600" dirty="0" smtClean="0">
              <a:solidFill>
                <a:schemeClr val="accent2">
                  <a:lumMod val="75000"/>
                </a:schemeClr>
              </a:solidFill>
            </a:endParaRPr>
          </a:p>
          <a:p>
            <a:pPr>
              <a:lnSpc>
                <a:spcPct val="80000"/>
              </a:lnSpc>
              <a:buNone/>
            </a:pPr>
            <a:endParaRPr lang="en-US" sz="1600" dirty="0" smtClean="0">
              <a:solidFill>
                <a:schemeClr val="accent2">
                  <a:lumMod val="75000"/>
                </a:schemeClr>
              </a:solidFill>
            </a:endParaRPr>
          </a:p>
          <a:p>
            <a:pPr>
              <a:lnSpc>
                <a:spcPct val="80000"/>
              </a:lnSpc>
            </a:pPr>
            <a:endParaRPr lang="en-US" sz="1600" dirty="0" smtClean="0">
              <a:solidFill>
                <a:schemeClr val="accent2">
                  <a:lumMod val="75000"/>
                </a:schemeClr>
              </a:solidFill>
            </a:endParaRPr>
          </a:p>
        </p:txBody>
      </p:sp>
      <p:sp>
        <p:nvSpPr>
          <p:cNvPr id="4" name="Rectangle 2"/>
          <p:cNvSpPr txBox="1">
            <a:spLocks noChangeArrowheads="1"/>
          </p:cNvSpPr>
          <p:nvPr/>
        </p:nvSpPr>
        <p:spPr>
          <a:xfrm>
            <a:off x="304800" y="457200"/>
            <a:ext cx="7239000" cy="8382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0" cap="none" spc="0" normalizeH="0" baseline="0" noProof="0" dirty="0" smtClean="0">
                <a:ln>
                  <a:noFill/>
                </a:ln>
                <a:solidFill>
                  <a:schemeClr val="accent2"/>
                </a:solidFill>
                <a:effectLst/>
                <a:uLnTx/>
                <a:uFillTx/>
                <a:latin typeface="+mn-lt"/>
                <a:ea typeface="+mj-ea"/>
                <a:cs typeface="Vrinda" pitchFamily="34" charset="0"/>
              </a:rPr>
              <a:t>Need more information? </a:t>
            </a:r>
            <a:endParaRPr kumimoji="0" lang="en-US" sz="2400" b="0" i="0" u="none" strike="noStrike" kern="0" cap="none" spc="0" normalizeH="0" baseline="0" noProof="0" dirty="0" smtClean="0">
              <a:ln>
                <a:noFill/>
              </a:ln>
              <a:solidFill>
                <a:schemeClr val="accent2"/>
              </a:solidFill>
              <a:effectLst/>
              <a:uLnTx/>
              <a:uFillTx/>
              <a:latin typeface="+mn-lt"/>
              <a:ea typeface="+mj-ea"/>
              <a:cs typeface="Vrinda" pitchFamily="34" charset="0"/>
            </a:endParaRPr>
          </a:p>
        </p:txBody>
      </p:sp>
      <p:sp>
        <p:nvSpPr>
          <p:cNvPr id="5" name="Slide Number Placeholder 27"/>
          <p:cNvSpPr txBox="1">
            <a:spLocks/>
          </p:cNvSpPr>
          <p:nvPr/>
        </p:nvSpPr>
        <p:spPr>
          <a:xfrm>
            <a:off x="3505200" y="6400800"/>
            <a:ext cx="2133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Arial" charset="0"/>
              <a:ea typeface="+mn-ea"/>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297362"/>
          </a:xfrm>
        </p:spPr>
        <p:txBody>
          <a:bodyPr/>
          <a:lstStyle/>
          <a:p>
            <a:r>
              <a:rPr lang="en-US" sz="2800" b="1" dirty="0" smtClean="0">
                <a:solidFill>
                  <a:schemeClr val="accent2"/>
                </a:solidFill>
              </a:rPr>
              <a:t>Accountable Care </a:t>
            </a:r>
            <a:r>
              <a:rPr lang="en-US" sz="2800" dirty="0" smtClean="0"/>
              <a:t>is happening….so </a:t>
            </a:r>
            <a:r>
              <a:rPr lang="en-US" sz="2800" b="1" dirty="0" smtClean="0">
                <a:solidFill>
                  <a:schemeClr val="accent2"/>
                </a:solidFill>
              </a:rPr>
              <a:t>Integrated Care Management</a:t>
            </a:r>
            <a:r>
              <a:rPr lang="en-US" sz="2800" dirty="0" smtClean="0"/>
              <a:t> is happening.</a:t>
            </a:r>
          </a:p>
          <a:p>
            <a:r>
              <a:rPr lang="en-US" sz="2800" b="1" i="1" dirty="0" smtClean="0">
                <a:solidFill>
                  <a:schemeClr val="accent2"/>
                </a:solidFill>
              </a:rPr>
              <a:t>Accountable Integrated Care Management </a:t>
            </a:r>
            <a:r>
              <a:rPr lang="en-US" sz="2800" dirty="0" smtClean="0"/>
              <a:t>is expanding in scope along the continuum of health, wellness, and care.</a:t>
            </a:r>
          </a:p>
          <a:p>
            <a:r>
              <a:rPr lang="en-US" sz="2800" dirty="0" smtClean="0"/>
              <a:t>Industry transition is faster than expected but not yet at tipping point (</a:t>
            </a:r>
            <a:r>
              <a:rPr lang="en-US" sz="2800" b="1" dirty="0" smtClean="0">
                <a:solidFill>
                  <a:schemeClr val="accent2"/>
                </a:solidFill>
              </a:rPr>
              <a:t>watch out!</a:t>
            </a:r>
            <a:r>
              <a:rPr lang="en-US" sz="2800" dirty="0" smtClean="0"/>
              <a:t>).</a:t>
            </a:r>
          </a:p>
          <a:p>
            <a:r>
              <a:rPr lang="en-US" sz="2800" dirty="0" smtClean="0"/>
              <a:t>There are no standard business models (</a:t>
            </a:r>
            <a:r>
              <a:rPr lang="en-US" sz="2800" b="1" dirty="0" smtClean="0">
                <a:solidFill>
                  <a:schemeClr val="accent2"/>
                </a:solidFill>
              </a:rPr>
              <a:t>yet?</a:t>
            </a:r>
            <a:r>
              <a:rPr lang="en-US" sz="2800" dirty="0" smtClean="0"/>
              <a:t>).</a:t>
            </a:r>
          </a:p>
          <a:p>
            <a:r>
              <a:rPr lang="en-US" sz="2800" dirty="0" smtClean="0"/>
              <a:t>There are no standard operational infrastructure solutions (</a:t>
            </a:r>
            <a:r>
              <a:rPr lang="en-US" sz="2800" b="1" dirty="0" smtClean="0">
                <a:solidFill>
                  <a:schemeClr val="accent2"/>
                </a:solidFill>
              </a:rPr>
              <a:t>yet?</a:t>
            </a:r>
            <a:r>
              <a:rPr lang="en-US" sz="2800" dirty="0" smtClean="0"/>
              <a:t>).</a:t>
            </a:r>
          </a:p>
          <a:p>
            <a:endParaRPr lang="en-US" sz="3600" dirty="0" smtClean="0"/>
          </a:p>
          <a:p>
            <a:endParaRPr lang="en-US" sz="3600" dirty="0"/>
          </a:p>
        </p:txBody>
      </p:sp>
      <p:sp>
        <p:nvSpPr>
          <p:cNvPr id="4"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sp>
        <p:nvSpPr>
          <p:cNvPr id="5"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Bottom Line Up Front</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
        <p:nvSpPr>
          <p:cNvPr id="7" name="Rectangle 2"/>
          <p:cNvSpPr txBox="1">
            <a:spLocks noChangeArrowheads="1"/>
          </p:cNvSpPr>
          <p:nvPr/>
        </p:nvSpPr>
        <p:spPr>
          <a:xfrm>
            <a:off x="457200" y="457200"/>
            <a:ext cx="8305800" cy="8382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1" i="0" u="none" strike="noStrike" kern="0" cap="none" spc="0" normalizeH="0" baseline="0" noProof="0" dirty="0" smtClean="0">
                <a:ln>
                  <a:noFill/>
                </a:ln>
                <a:solidFill>
                  <a:schemeClr val="accent2"/>
                </a:solidFill>
                <a:effectLst/>
                <a:uLnTx/>
                <a:uFillTx/>
                <a:latin typeface="+mn-lt"/>
                <a:ea typeface="+mj-ea"/>
                <a:cs typeface="Vrinda" pitchFamily="34" charset="0"/>
              </a:rPr>
              <a:t>Bottom Line</a:t>
            </a:r>
            <a:endParaRPr kumimoji="0" lang="en-US" sz="2800" b="0" i="0" u="none" strike="noStrike" kern="0" cap="none" spc="0" normalizeH="0" baseline="0" noProof="0" dirty="0" smtClean="0">
              <a:ln>
                <a:noFill/>
              </a:ln>
              <a:solidFill>
                <a:schemeClr val="accent2"/>
              </a:solidFill>
              <a:effectLst/>
              <a:uLnTx/>
              <a:uFillTx/>
              <a:latin typeface="+mn-lt"/>
              <a:ea typeface="+mj-ea"/>
              <a:cs typeface="Vrind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58200" cy="1143000"/>
          </a:xfrm>
        </p:spPr>
        <p:txBody>
          <a:bodyPr>
            <a:noAutofit/>
          </a:bodyPr>
          <a:lstStyle/>
          <a:p>
            <a:pPr algn="ctr" eaLnBrk="1" hangingPunct="1">
              <a:defRPr/>
            </a:pPr>
            <a:r>
              <a:rPr lang="en-US" sz="4000" b="1" dirty="0" smtClean="0">
                <a:solidFill>
                  <a:schemeClr val="accent2"/>
                </a:solidFill>
                <a:latin typeface="+mn-lt"/>
                <a:cs typeface="Vrinda" pitchFamily="34" charset="0"/>
              </a:rPr>
              <a:t>Drivers of Health Care Industry Transition</a:t>
            </a:r>
            <a:endParaRPr lang="en-US" sz="4000" b="1" dirty="0">
              <a:solidFill>
                <a:schemeClr val="accent2"/>
              </a:solidFill>
              <a:latin typeface="+mn-lt"/>
              <a:cs typeface="Vrinda" pitchFamily="34" charset="0"/>
            </a:endParaRPr>
          </a:p>
        </p:txBody>
      </p:sp>
      <p:graphicFrame>
        <p:nvGraphicFramePr>
          <p:cNvPr id="10" name="Content Placeholder 9"/>
          <p:cNvGraphicFramePr>
            <a:graphicFrameLocks noGrp="1"/>
          </p:cNvGraphicFramePr>
          <p:nvPr>
            <p:ph idx="1"/>
          </p:nvPr>
        </p:nvGraphicFramePr>
        <p:xfrm>
          <a:off x="762000" y="1600200"/>
          <a:ext cx="80772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sp>
        <p:nvSpPr>
          <p:cNvPr id="6"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Drivers</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04800" y="457200"/>
            <a:ext cx="8610600" cy="838200"/>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000" b="1" i="0" u="none" strike="noStrike" kern="0" cap="none" spc="0" normalizeH="0" baseline="0" noProof="0" dirty="0" smtClean="0">
                <a:ln>
                  <a:noFill/>
                </a:ln>
                <a:solidFill>
                  <a:schemeClr val="accent2"/>
                </a:solidFill>
                <a:effectLst/>
                <a:uLnTx/>
                <a:uFillTx/>
                <a:latin typeface="+mn-lt"/>
                <a:ea typeface="+mj-ea"/>
                <a:cs typeface="Vrinda" pitchFamily="34" charset="0"/>
              </a:rPr>
              <a:t>Shifting Payment Mechanisms</a:t>
            </a:r>
            <a:endParaRPr kumimoji="0" lang="en-US" sz="2800" b="0" i="0" u="none" strike="noStrike" kern="0" cap="none" spc="0" normalizeH="0" baseline="0" noProof="0" dirty="0" smtClean="0">
              <a:ln>
                <a:noFill/>
              </a:ln>
              <a:solidFill>
                <a:schemeClr val="accent2"/>
              </a:solidFill>
              <a:effectLst/>
              <a:uLnTx/>
              <a:uFillTx/>
              <a:latin typeface="+mn-lt"/>
              <a:ea typeface="+mj-ea"/>
              <a:cs typeface="Vrinda"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3886200" y="1752600"/>
            <a:ext cx="1362075" cy="1181100"/>
          </a:xfrm>
          <a:prstGeom prst="rect">
            <a:avLst/>
          </a:prstGeom>
          <a:noFill/>
          <a:ln w="9525">
            <a:noFill/>
            <a:miter lim="800000"/>
            <a:headEnd/>
            <a:tailEnd/>
          </a:ln>
        </p:spPr>
      </p:pic>
      <p:sp>
        <p:nvSpPr>
          <p:cNvPr id="14" name="Left-Right Arrow 13"/>
          <p:cNvSpPr/>
          <p:nvPr/>
        </p:nvSpPr>
        <p:spPr>
          <a:xfrm>
            <a:off x="1752600" y="3276600"/>
            <a:ext cx="6019800" cy="685800"/>
          </a:xfrm>
          <a:prstGeom prst="leftRightArrow">
            <a:avLst/>
          </a:prstGeom>
          <a:solidFill>
            <a:srgbClr val="73AC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62000" y="2438400"/>
            <a:ext cx="1905000" cy="461665"/>
          </a:xfrm>
          <a:prstGeom prst="rect">
            <a:avLst/>
          </a:prstGeom>
          <a:noFill/>
        </p:spPr>
        <p:txBody>
          <a:bodyPr wrap="square" rtlCol="0">
            <a:spAutoFit/>
          </a:bodyPr>
          <a:lstStyle/>
          <a:p>
            <a:r>
              <a:rPr lang="en-US" sz="2400" b="1" dirty="0" smtClean="0">
                <a:solidFill>
                  <a:srgbClr val="C00000"/>
                </a:solidFill>
                <a:latin typeface="+mn-lt"/>
              </a:rPr>
              <a:t>Risk To Payer</a:t>
            </a:r>
            <a:endParaRPr lang="en-US" sz="2400" b="1" dirty="0">
              <a:solidFill>
                <a:srgbClr val="C00000"/>
              </a:solidFill>
              <a:latin typeface="+mn-lt"/>
            </a:endParaRPr>
          </a:p>
        </p:txBody>
      </p:sp>
      <p:sp>
        <p:nvSpPr>
          <p:cNvPr id="16" name="TextBox 15"/>
          <p:cNvSpPr txBox="1"/>
          <p:nvPr/>
        </p:nvSpPr>
        <p:spPr>
          <a:xfrm>
            <a:off x="6781800" y="2476500"/>
            <a:ext cx="2286000" cy="461665"/>
          </a:xfrm>
          <a:prstGeom prst="rect">
            <a:avLst/>
          </a:prstGeom>
          <a:noFill/>
        </p:spPr>
        <p:txBody>
          <a:bodyPr wrap="square" rtlCol="0">
            <a:spAutoFit/>
          </a:bodyPr>
          <a:lstStyle/>
          <a:p>
            <a:r>
              <a:rPr lang="en-US" sz="2400" b="1" dirty="0" smtClean="0">
                <a:solidFill>
                  <a:srgbClr val="C00000"/>
                </a:solidFill>
                <a:latin typeface="+mn-lt"/>
              </a:rPr>
              <a:t>Risk To Provider</a:t>
            </a:r>
            <a:endParaRPr lang="en-US" sz="2400" b="1" dirty="0">
              <a:solidFill>
                <a:srgbClr val="C00000"/>
              </a:solidFill>
              <a:latin typeface="+mn-lt"/>
            </a:endParaRPr>
          </a:p>
        </p:txBody>
      </p:sp>
      <p:sp>
        <p:nvSpPr>
          <p:cNvPr id="17" name="Rounded Rectangle 16"/>
          <p:cNvSpPr/>
          <p:nvPr/>
        </p:nvSpPr>
        <p:spPr>
          <a:xfrm>
            <a:off x="457200" y="4572000"/>
            <a:ext cx="1676400" cy="685800"/>
          </a:xfrm>
          <a:prstGeom prst="roundRect">
            <a:avLst/>
          </a:prstGeom>
          <a:solidFill>
            <a:srgbClr val="73AC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Traditional Fee For Service </a:t>
            </a:r>
            <a:endParaRPr lang="en-US" b="1" dirty="0">
              <a:solidFill>
                <a:schemeClr val="bg1"/>
              </a:solidFill>
            </a:endParaRPr>
          </a:p>
        </p:txBody>
      </p:sp>
      <p:sp>
        <p:nvSpPr>
          <p:cNvPr id="22" name="Rounded Rectangle 21"/>
          <p:cNvSpPr/>
          <p:nvPr/>
        </p:nvSpPr>
        <p:spPr>
          <a:xfrm>
            <a:off x="2209800" y="4572000"/>
            <a:ext cx="1676400" cy="685800"/>
          </a:xfrm>
          <a:prstGeom prst="roundRect">
            <a:avLst/>
          </a:prstGeom>
          <a:solidFill>
            <a:srgbClr val="73AC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Traditional Capitation</a:t>
            </a:r>
            <a:endParaRPr lang="en-US" b="1" dirty="0">
              <a:solidFill>
                <a:schemeClr val="bg1"/>
              </a:solidFill>
            </a:endParaRPr>
          </a:p>
        </p:txBody>
      </p:sp>
      <p:sp>
        <p:nvSpPr>
          <p:cNvPr id="23" name="Rounded Rectangle 22"/>
          <p:cNvSpPr/>
          <p:nvPr/>
        </p:nvSpPr>
        <p:spPr>
          <a:xfrm>
            <a:off x="3962400" y="4572000"/>
            <a:ext cx="1676400" cy="685800"/>
          </a:xfrm>
          <a:prstGeom prst="roundRect">
            <a:avLst/>
          </a:prstGeom>
          <a:solidFill>
            <a:srgbClr val="73AC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Fee For Service</a:t>
            </a:r>
          </a:p>
          <a:p>
            <a:pPr algn="ctr"/>
            <a:r>
              <a:rPr lang="en-US" b="1" dirty="0" smtClean="0">
                <a:solidFill>
                  <a:schemeClr val="bg1"/>
                </a:solidFill>
              </a:rPr>
              <a:t>Shared Savings</a:t>
            </a:r>
            <a:endParaRPr lang="en-US" b="1" dirty="0">
              <a:solidFill>
                <a:schemeClr val="bg1"/>
              </a:solidFill>
            </a:endParaRPr>
          </a:p>
        </p:txBody>
      </p:sp>
      <p:sp>
        <p:nvSpPr>
          <p:cNvPr id="24" name="Rounded Rectangle 23"/>
          <p:cNvSpPr/>
          <p:nvPr/>
        </p:nvSpPr>
        <p:spPr>
          <a:xfrm>
            <a:off x="5715000" y="4572000"/>
            <a:ext cx="1676400" cy="685800"/>
          </a:xfrm>
          <a:prstGeom prst="roundRect">
            <a:avLst/>
          </a:prstGeom>
          <a:solidFill>
            <a:srgbClr val="73AC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Episodic Bundling</a:t>
            </a:r>
            <a:endParaRPr lang="en-US" b="1" dirty="0">
              <a:solidFill>
                <a:schemeClr val="bg1"/>
              </a:solidFill>
            </a:endParaRPr>
          </a:p>
        </p:txBody>
      </p:sp>
      <p:sp>
        <p:nvSpPr>
          <p:cNvPr id="25" name="Rounded Rectangle 24"/>
          <p:cNvSpPr/>
          <p:nvPr/>
        </p:nvSpPr>
        <p:spPr>
          <a:xfrm>
            <a:off x="7467600" y="4572000"/>
            <a:ext cx="1676400" cy="685800"/>
          </a:xfrm>
          <a:prstGeom prst="roundRect">
            <a:avLst/>
          </a:prstGeom>
          <a:solidFill>
            <a:srgbClr val="73AC00"/>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Global Payment</a:t>
            </a:r>
            <a:endParaRPr lang="en-US" b="1" dirty="0">
              <a:solidFill>
                <a:schemeClr val="bg1"/>
              </a:solidFill>
            </a:endParaRPr>
          </a:p>
        </p:txBody>
      </p:sp>
      <p:sp>
        <p:nvSpPr>
          <p:cNvPr id="13"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sp>
        <p:nvSpPr>
          <p:cNvPr id="18"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Industry Transition</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chemeClr val="accent2"/>
                </a:solidFill>
              </a:rPr>
              <a:t>What is Accountable Integrated Care Management (AICM</a:t>
            </a:r>
            <a:r>
              <a:rPr lang="en-US" sz="4000" b="1" baseline="30000" dirty="0" smtClean="0">
                <a:solidFill>
                  <a:schemeClr val="accent2"/>
                </a:solidFill>
              </a:rPr>
              <a:t>SM</a:t>
            </a:r>
            <a:r>
              <a:rPr lang="en-US" sz="4000" b="1" dirty="0" smtClean="0">
                <a:solidFill>
                  <a:schemeClr val="accent2"/>
                </a:solidFill>
              </a:rPr>
              <a:t>)?</a:t>
            </a:r>
            <a:endParaRPr lang="en-US" sz="4000" b="1" dirty="0">
              <a:solidFill>
                <a:schemeClr val="accent2"/>
              </a:solidFill>
            </a:endParaRPr>
          </a:p>
        </p:txBody>
      </p:sp>
      <p:sp>
        <p:nvSpPr>
          <p:cNvPr id="3" name="Content Placeholder 2"/>
          <p:cNvSpPr>
            <a:spLocks noGrp="1"/>
          </p:cNvSpPr>
          <p:nvPr>
            <p:ph idx="1"/>
          </p:nvPr>
        </p:nvSpPr>
        <p:spPr>
          <a:xfrm>
            <a:off x="457200" y="1600200"/>
            <a:ext cx="8229600" cy="4297362"/>
          </a:xfrm>
        </p:spPr>
        <p:txBody>
          <a:bodyPr/>
          <a:lstStyle/>
          <a:p>
            <a:r>
              <a:rPr lang="en-US" sz="2800" dirty="0" smtClean="0"/>
              <a:t>Industry transition to “Accountable Care” business models where provider reimbursement tied to various quality, cost, and service level outcomes is driving </a:t>
            </a:r>
            <a:r>
              <a:rPr lang="en-US" sz="2800" b="1" i="1" dirty="0" smtClean="0"/>
              <a:t>rapid adoption </a:t>
            </a:r>
            <a:r>
              <a:rPr lang="en-US" sz="2800" dirty="0" smtClean="0"/>
              <a:t>of </a:t>
            </a:r>
            <a:r>
              <a:rPr lang="en-US" sz="2800" b="1" i="1" dirty="0" smtClean="0">
                <a:solidFill>
                  <a:schemeClr val="accent2"/>
                </a:solidFill>
              </a:rPr>
              <a:t>Integrated Coordinated Care Management approaches and value-oriented solutions</a:t>
            </a:r>
            <a:r>
              <a:rPr lang="en-US" sz="2800" dirty="0" smtClean="0"/>
              <a:t>. </a:t>
            </a:r>
          </a:p>
          <a:p>
            <a:r>
              <a:rPr lang="en-US" sz="2800" dirty="0" smtClean="0"/>
              <a:t>Between both mandatory and optional government and private payer driven programs </a:t>
            </a:r>
            <a:r>
              <a:rPr lang="en-US" sz="2800" b="1" i="1" dirty="0" smtClean="0">
                <a:solidFill>
                  <a:schemeClr val="accent2"/>
                </a:solidFill>
              </a:rPr>
              <a:t>this transition is well under way</a:t>
            </a:r>
            <a:r>
              <a:rPr lang="en-US" sz="2800" dirty="0" smtClean="0"/>
              <a:t>.</a:t>
            </a:r>
          </a:p>
          <a:p>
            <a:endParaRPr lang="en-US" dirty="0"/>
          </a:p>
        </p:txBody>
      </p:sp>
      <p:sp>
        <p:nvSpPr>
          <p:cNvPr id="4" name="Slide Number Placeholder 27"/>
          <p:cNvSpPr txBox="1">
            <a:spLocks/>
          </p:cNvSpPr>
          <p:nvPr/>
        </p:nvSpPr>
        <p:spPr>
          <a:xfrm>
            <a:off x="3505200" y="6400800"/>
            <a:ext cx="2133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Arial" charset="0"/>
              <a:ea typeface="+mn-ea"/>
              <a:cs typeface="Arial" charset="0"/>
            </a:endParaRPr>
          </a:p>
        </p:txBody>
      </p:sp>
      <p:sp>
        <p:nvSpPr>
          <p:cNvPr id="6"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5</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sp>
        <p:nvSpPr>
          <p:cNvPr id="7"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AICM</a:t>
            </a:r>
            <a:r>
              <a:rPr kumimoji="0" lang="en-US" sz="2000" b="1" i="0" u="none" strike="noStrike" kern="0" cap="none" spc="0" normalizeH="0" baseline="30000" noProof="0" dirty="0" smtClean="0">
                <a:ln>
                  <a:noFill/>
                </a:ln>
                <a:solidFill>
                  <a:schemeClr val="bg1"/>
                </a:solidFill>
                <a:effectLst/>
                <a:uLnTx/>
                <a:uFillTx/>
                <a:latin typeface="+mj-lt"/>
                <a:ea typeface="+mj-ea"/>
                <a:cs typeface="+mj-cs"/>
              </a:rPr>
              <a:t>SM</a:t>
            </a:r>
            <a:r>
              <a:rPr kumimoji="0" lang="en-US" sz="2000" b="1" i="0" u="none" strike="noStrike" kern="0" cap="none" spc="0" normalizeH="0" noProof="0" dirty="0" smtClean="0">
                <a:ln>
                  <a:noFill/>
                </a:ln>
                <a:solidFill>
                  <a:schemeClr val="bg1"/>
                </a:solidFill>
                <a:effectLst/>
                <a:uLnTx/>
                <a:uFillTx/>
                <a:latin typeface="+mj-lt"/>
                <a:ea typeface="+mj-ea"/>
                <a:cs typeface="+mj-cs"/>
              </a:rPr>
              <a:t> </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solidFill>
                  <a:schemeClr val="accent2"/>
                </a:solidFill>
              </a:rPr>
              <a:t>What is Accountable Integrated Care Management (AICM</a:t>
            </a:r>
            <a:r>
              <a:rPr lang="en-US" sz="4000" b="1" baseline="30000" dirty="0" smtClean="0">
                <a:solidFill>
                  <a:schemeClr val="accent2"/>
                </a:solidFill>
              </a:rPr>
              <a:t>SM</a:t>
            </a:r>
            <a:r>
              <a:rPr lang="en-US" sz="4000" b="1" dirty="0" smtClean="0">
                <a:solidFill>
                  <a:schemeClr val="accent2"/>
                </a:solidFill>
              </a:rPr>
              <a:t>)?</a:t>
            </a:r>
            <a:endParaRPr lang="en-US" sz="4000" b="1" dirty="0">
              <a:solidFill>
                <a:schemeClr val="accent2"/>
              </a:solidFill>
            </a:endParaRPr>
          </a:p>
        </p:txBody>
      </p:sp>
      <p:sp>
        <p:nvSpPr>
          <p:cNvPr id="3" name="Content Placeholder 2"/>
          <p:cNvSpPr>
            <a:spLocks noGrp="1"/>
          </p:cNvSpPr>
          <p:nvPr>
            <p:ph idx="1"/>
          </p:nvPr>
        </p:nvSpPr>
        <p:spPr/>
        <p:txBody>
          <a:bodyPr/>
          <a:lstStyle/>
          <a:p>
            <a:pPr>
              <a:buNone/>
            </a:pPr>
            <a:r>
              <a:rPr lang="en-US" sz="2400" b="1" dirty="0" smtClean="0">
                <a:solidFill>
                  <a:schemeClr val="accent2"/>
                </a:solidFill>
              </a:rPr>
              <a:t>Integrated Care Management  </a:t>
            </a:r>
            <a:r>
              <a:rPr lang="en-US" sz="2400" dirty="0" smtClean="0"/>
              <a:t>expands traditional management of co-morbid chronic disease to integrate with wellness/health management, primary care, and complex acute case management (including home health and recovery), occupational health, and employee assistance.</a:t>
            </a:r>
          </a:p>
          <a:p>
            <a:pPr>
              <a:buNone/>
            </a:pPr>
            <a:endParaRPr lang="en-US" sz="2400" b="1" dirty="0" smtClean="0">
              <a:solidFill>
                <a:schemeClr val="accent2"/>
              </a:solidFill>
            </a:endParaRPr>
          </a:p>
          <a:p>
            <a:pPr>
              <a:buNone/>
            </a:pPr>
            <a:r>
              <a:rPr lang="en-US" sz="2400" b="1" i="1" dirty="0" smtClean="0">
                <a:solidFill>
                  <a:schemeClr val="accent2"/>
                </a:solidFill>
              </a:rPr>
              <a:t>Accountable</a:t>
            </a:r>
            <a:r>
              <a:rPr lang="en-US" sz="2400" b="1" dirty="0" smtClean="0">
                <a:solidFill>
                  <a:schemeClr val="accent2"/>
                </a:solidFill>
              </a:rPr>
              <a:t> Integrated Care Management </a:t>
            </a:r>
            <a:r>
              <a:rPr lang="en-US" sz="2400" dirty="0" smtClean="0"/>
              <a:t>in turn wraps value based reimbursement and outcomes-oriented performance approaches around integrated coordinated care management. </a:t>
            </a:r>
          </a:p>
          <a:p>
            <a:endParaRPr lang="en-US" sz="2800" dirty="0"/>
          </a:p>
        </p:txBody>
      </p:sp>
      <p:sp>
        <p:nvSpPr>
          <p:cNvPr id="4" name="Slide Number Placeholder 27"/>
          <p:cNvSpPr txBox="1">
            <a:spLocks/>
          </p:cNvSpPr>
          <p:nvPr/>
        </p:nvSpPr>
        <p:spPr>
          <a:xfrm>
            <a:off x="3505200" y="6492875"/>
            <a:ext cx="2133600" cy="365125"/>
          </a:xfrm>
          <a:prstGeom prst="rect">
            <a:avLst/>
          </a:prstGeom>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Arial" charset="0"/>
              <a:ea typeface="+mn-ea"/>
              <a:cs typeface="Arial" charset="0"/>
            </a:endParaRPr>
          </a:p>
        </p:txBody>
      </p:sp>
      <p:sp>
        <p:nvSpPr>
          <p:cNvPr id="5"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6</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sp>
        <p:nvSpPr>
          <p:cNvPr id="6"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AICM</a:t>
            </a:r>
            <a:r>
              <a:rPr kumimoji="0" lang="en-US" sz="2000" b="1" i="0" u="none" strike="noStrike" kern="0" cap="none" spc="0" normalizeH="0" baseline="30000" noProof="0" dirty="0" smtClean="0">
                <a:ln>
                  <a:noFill/>
                </a:ln>
                <a:solidFill>
                  <a:schemeClr val="bg1"/>
                </a:solidFill>
                <a:effectLst/>
                <a:uLnTx/>
                <a:uFillTx/>
                <a:latin typeface="+mj-lt"/>
                <a:ea typeface="+mj-ea"/>
                <a:cs typeface="+mj-cs"/>
              </a:rPr>
              <a:t>SM</a:t>
            </a:r>
            <a:r>
              <a:rPr kumimoji="0" lang="en-US" sz="2000" b="1" i="0" u="none" strike="noStrike" kern="0" cap="none" spc="0" normalizeH="0" noProof="0" dirty="0" smtClean="0">
                <a:ln>
                  <a:noFill/>
                </a:ln>
                <a:solidFill>
                  <a:schemeClr val="bg1"/>
                </a:solidFill>
                <a:effectLst/>
                <a:uLnTx/>
                <a:uFillTx/>
                <a:latin typeface="+mj-lt"/>
                <a:ea typeface="+mj-ea"/>
                <a:cs typeface="+mj-cs"/>
              </a:rPr>
              <a:t> </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7</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sp>
        <p:nvSpPr>
          <p:cNvPr id="10" name="Title 1"/>
          <p:cNvSpPr txBox="1">
            <a:spLocks/>
          </p:cNvSpPr>
          <p:nvPr/>
        </p:nvSpPr>
        <p:spPr bwMode="auto">
          <a:xfrm>
            <a:off x="0" y="76200"/>
            <a:ext cx="91440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eaLnBrk="0" hangingPunct="0">
              <a:defRPr/>
            </a:pPr>
            <a:r>
              <a:rPr lang="en-US" sz="4000" b="1" kern="0" dirty="0" smtClean="0">
                <a:solidFill>
                  <a:schemeClr val="accent2"/>
                </a:solidFill>
                <a:latin typeface="+mn-lt"/>
              </a:rPr>
              <a:t>ACO Penetration</a:t>
            </a:r>
          </a:p>
        </p:txBody>
      </p:sp>
      <p:pic>
        <p:nvPicPr>
          <p:cNvPr id="7" name="Picture 2"/>
          <p:cNvPicPr>
            <a:picLocks noChangeAspect="1" noChangeArrowheads="1"/>
          </p:cNvPicPr>
          <p:nvPr/>
        </p:nvPicPr>
        <p:blipFill>
          <a:blip r:embed="rId3" cstate="print"/>
          <a:srcRect l="12884" t="36264" r="10981" b="10989"/>
          <a:stretch>
            <a:fillRect/>
          </a:stretch>
        </p:blipFill>
        <p:spPr bwMode="auto">
          <a:xfrm>
            <a:off x="762000" y="1676400"/>
            <a:ext cx="7848600" cy="3962400"/>
          </a:xfrm>
          <a:prstGeom prst="rect">
            <a:avLst/>
          </a:prstGeom>
          <a:noFill/>
          <a:ln w="9525">
            <a:noFill/>
            <a:miter lim="800000"/>
            <a:headEnd/>
            <a:tailEnd/>
          </a:ln>
        </p:spPr>
      </p:pic>
      <p:sp>
        <p:nvSpPr>
          <p:cNvPr id="5"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The Market</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
        <p:nvSpPr>
          <p:cNvPr id="6" name="TextBox 5"/>
          <p:cNvSpPr txBox="1"/>
          <p:nvPr/>
        </p:nvSpPr>
        <p:spPr>
          <a:xfrm>
            <a:off x="6858000" y="5867400"/>
            <a:ext cx="1676400" cy="261610"/>
          </a:xfrm>
          <a:prstGeom prst="rect">
            <a:avLst/>
          </a:prstGeom>
          <a:noFill/>
        </p:spPr>
        <p:txBody>
          <a:bodyPr wrap="square" rtlCol="0">
            <a:spAutoFit/>
          </a:bodyPr>
          <a:lstStyle/>
          <a:p>
            <a:pPr algn="r"/>
            <a:r>
              <a:rPr lang="en-US" sz="1100" dirty="0" smtClean="0">
                <a:latin typeface="+mn-lt"/>
              </a:rPr>
              <a:t>© Oliver Wyman, 2012</a:t>
            </a:r>
            <a:endParaRPr lang="en-US" sz="1100" dirty="0">
              <a:latin typeface="+mn-lt"/>
            </a:endParaRPr>
          </a:p>
        </p:txBody>
      </p:sp>
    </p:spTree>
    <p:extLst>
      <p:ext uri="{BB962C8B-B14F-4D97-AF65-F5344CB8AC3E}">
        <p14:creationId xmlns="" xmlns:p14="http://schemas.microsoft.com/office/powerpoint/2010/main" val="35029460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04800" y="228600"/>
            <a:ext cx="8458200" cy="1200329"/>
          </a:xfrm>
          <a:prstGeom prst="rect">
            <a:avLst/>
          </a:prstGeom>
        </p:spPr>
        <p:txBody>
          <a:bodyPr wrap="square">
            <a:spAutoFit/>
          </a:bodyPr>
          <a:lstStyle/>
          <a:p>
            <a:pPr algn="ctr"/>
            <a:r>
              <a:rPr lang="en-US" sz="3600" b="1" dirty="0" smtClean="0">
                <a:solidFill>
                  <a:schemeClr val="accent2"/>
                </a:solidFill>
                <a:latin typeface="+mn-lt"/>
                <a:cs typeface="Vrinda" pitchFamily="34" charset="0"/>
              </a:rPr>
              <a:t>Accountable Integrated Care Management</a:t>
            </a:r>
          </a:p>
          <a:p>
            <a:pPr algn="ctr"/>
            <a:r>
              <a:rPr lang="en-US" sz="3600" b="1" dirty="0" smtClean="0">
                <a:solidFill>
                  <a:schemeClr val="accent2"/>
                </a:solidFill>
                <a:latin typeface="+mn-lt"/>
                <a:cs typeface="Vrinda" pitchFamily="34" charset="0"/>
              </a:rPr>
              <a:t>(AICM</a:t>
            </a:r>
            <a:r>
              <a:rPr lang="en-US" sz="3600" b="1" baseline="30000" dirty="0" smtClean="0">
                <a:solidFill>
                  <a:schemeClr val="accent2"/>
                </a:solidFill>
                <a:latin typeface="+mn-lt"/>
                <a:cs typeface="Vrinda" pitchFamily="34" charset="0"/>
              </a:rPr>
              <a:t>SM</a:t>
            </a:r>
            <a:r>
              <a:rPr lang="en-US" sz="3600" b="1" dirty="0" smtClean="0">
                <a:solidFill>
                  <a:schemeClr val="accent2"/>
                </a:solidFill>
                <a:latin typeface="+mn-lt"/>
                <a:cs typeface="Vrinda" pitchFamily="34" charset="0"/>
              </a:rPr>
              <a:t>) Architecture</a:t>
            </a:r>
          </a:p>
        </p:txBody>
      </p:sp>
      <p:pic>
        <p:nvPicPr>
          <p:cNvPr id="13313" name="Picture 1"/>
          <p:cNvPicPr>
            <a:picLocks noChangeAspect="1" noChangeArrowheads="1"/>
          </p:cNvPicPr>
          <p:nvPr/>
        </p:nvPicPr>
        <p:blipFill>
          <a:blip r:embed="rId2" cstate="print"/>
          <a:srcRect/>
          <a:stretch>
            <a:fillRect/>
          </a:stretch>
        </p:blipFill>
        <p:spPr bwMode="auto">
          <a:xfrm>
            <a:off x="1776413" y="1600953"/>
            <a:ext cx="5995987" cy="4735786"/>
          </a:xfrm>
          <a:prstGeom prst="rect">
            <a:avLst/>
          </a:prstGeom>
          <a:noFill/>
          <a:ln w="9525">
            <a:noFill/>
            <a:miter lim="800000"/>
            <a:headEnd/>
            <a:tailEnd/>
          </a:ln>
        </p:spPr>
      </p:pic>
      <p:sp>
        <p:nvSpPr>
          <p:cNvPr id="8" name="Slide Number Placeholder 3"/>
          <p:cNvSpPr txBox="1">
            <a:spLocks/>
          </p:cNvSpPr>
          <p:nvPr/>
        </p:nvSpPr>
        <p:spPr>
          <a:xfrm>
            <a:off x="8686800" y="1371600"/>
            <a:ext cx="457200" cy="228600"/>
          </a:xfrm>
          <a:prstGeom prst="rect">
            <a:avLst/>
          </a:prstGeo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F77DE55D-D044-41BC-9D33-FC3DB866D14B}" type="slidenum">
              <a:rPr kumimoji="0" lang="en-US" sz="1400" b="0" i="0" u="none" strike="noStrike" kern="1200" cap="none" spc="0" normalizeH="0" baseline="0" noProof="0" smtClean="0">
                <a:ln>
                  <a:noFill/>
                </a:ln>
                <a:solidFill>
                  <a:srgbClr val="FFC000"/>
                </a:solidFill>
                <a:effectLst/>
                <a:uLnTx/>
                <a:uFillTx/>
                <a:latin typeface="+mn-lt"/>
                <a:ea typeface="+mn-ea"/>
                <a:cs typeface="Arial" charset="0"/>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0" lang="en-US" sz="1400" b="0" i="0" u="none" strike="noStrike" kern="1200" cap="none" spc="0" normalizeH="0" baseline="0" noProof="0" dirty="0">
              <a:ln>
                <a:noFill/>
              </a:ln>
              <a:solidFill>
                <a:srgbClr val="FFC000"/>
              </a:solidFill>
              <a:effectLst/>
              <a:uLnTx/>
              <a:uFillTx/>
              <a:latin typeface="+mn-lt"/>
              <a:ea typeface="+mn-ea"/>
              <a:cs typeface="Arial" charset="0"/>
            </a:endParaRPr>
          </a:p>
        </p:txBody>
      </p:sp>
      <p:sp>
        <p:nvSpPr>
          <p:cNvPr id="5" name="Title 1"/>
          <p:cNvSpPr txBox="1">
            <a:spLocks/>
          </p:cNvSpPr>
          <p:nvPr/>
        </p:nvSpPr>
        <p:spPr bwMode="auto">
          <a:xfrm rot="16200000">
            <a:off x="-3238500" y="3238500"/>
            <a:ext cx="6858000" cy="381000"/>
          </a:xfrm>
          <a:prstGeom prst="rect">
            <a:avLst/>
          </a:prstGeom>
          <a:solidFill>
            <a:schemeClr val="accent2"/>
          </a:solid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000" b="1" i="0" u="none" strike="noStrike" kern="0" cap="none" spc="0" normalizeH="0" baseline="0" noProof="0" dirty="0" smtClean="0">
                <a:ln>
                  <a:noFill/>
                </a:ln>
                <a:solidFill>
                  <a:schemeClr val="bg1"/>
                </a:solidFill>
                <a:effectLst/>
                <a:uLnTx/>
                <a:uFillTx/>
                <a:latin typeface="+mj-lt"/>
                <a:ea typeface="+mj-ea"/>
                <a:cs typeface="+mj-cs"/>
              </a:rPr>
              <a:t>AICM</a:t>
            </a:r>
            <a:r>
              <a:rPr kumimoji="0" lang="en-US" sz="2000" b="1" i="0" u="none" strike="noStrike" kern="0" cap="none" spc="0" normalizeH="0" baseline="30000" noProof="0" dirty="0" smtClean="0">
                <a:ln>
                  <a:noFill/>
                </a:ln>
                <a:solidFill>
                  <a:schemeClr val="bg1"/>
                </a:solidFill>
                <a:effectLst/>
                <a:uLnTx/>
                <a:uFillTx/>
                <a:latin typeface="+mj-lt"/>
                <a:ea typeface="+mj-ea"/>
                <a:cs typeface="+mj-cs"/>
              </a:rPr>
              <a:t>SM</a:t>
            </a:r>
            <a:r>
              <a:rPr kumimoji="0" lang="en-US" sz="2000" b="1" i="0" u="none" strike="noStrike" kern="0" cap="none" spc="0" normalizeH="0" baseline="0" noProof="0" dirty="0" smtClean="0">
                <a:ln>
                  <a:noFill/>
                </a:ln>
                <a:solidFill>
                  <a:schemeClr val="bg1"/>
                </a:solidFill>
                <a:effectLst/>
                <a:uLnTx/>
                <a:uFillTx/>
                <a:latin typeface="+mj-lt"/>
                <a:ea typeface="+mj-ea"/>
                <a:cs typeface="+mj-cs"/>
              </a:rPr>
              <a:t> Architecture</a:t>
            </a:r>
            <a:endParaRPr kumimoji="0" lang="en-US" sz="2000" b="1" i="0" u="none" strike="noStrike" kern="0" cap="none" spc="0" normalizeH="0" baseline="0" noProof="0" dirty="0">
              <a:ln>
                <a:noFill/>
              </a:ln>
              <a:solidFill>
                <a:schemeClr val="bg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Mod">
      <a:dk1>
        <a:sysClr val="windowText" lastClr="000000"/>
      </a:dk1>
      <a:lt1>
        <a:sysClr val="window" lastClr="FFFFFF"/>
      </a:lt1>
      <a:dk2>
        <a:srgbClr val="065218"/>
      </a:dk2>
      <a:lt2>
        <a:srgbClr val="EDF3AE"/>
      </a:lt2>
      <a:accent1>
        <a:srgbClr val="8FCB17"/>
      </a:accent1>
      <a:accent2>
        <a:srgbClr val="769F11"/>
      </a:accent2>
      <a:accent3>
        <a:srgbClr val="D4E336"/>
      </a:accent3>
      <a:accent4>
        <a:srgbClr val="0C8228"/>
      </a:accent4>
      <a:accent5>
        <a:srgbClr val="C0EDA8"/>
      </a:accent5>
      <a:accent6>
        <a:srgbClr val="3B4F18"/>
      </a:accent6>
      <a:hlink>
        <a:srgbClr val="0A6A21"/>
      </a:hlink>
      <a:folHlink>
        <a:srgbClr val="406EA5"/>
      </a:folHlink>
    </a:clrScheme>
    <a:fontScheme name="Default Design">
      <a:majorFont>
        <a:latin typeface="Calibri"/>
        <a:ea typeface=""/>
        <a:cs typeface=""/>
      </a:majorFont>
      <a:minorFont>
        <a:latin typeface="Calibri"/>
        <a:ea typeface=""/>
        <a:cs typeface=""/>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100681</TotalTime>
  <Words>961</Words>
  <Application>Microsoft Office PowerPoint</Application>
  <PresentationFormat>On-screen Show (4:3)</PresentationFormat>
  <Paragraphs>128</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Slide 0</vt:lpstr>
      <vt:lpstr>Slide 1</vt:lpstr>
      <vt:lpstr>Slide 2</vt:lpstr>
      <vt:lpstr>Drivers of Health Care Industry Transition</vt:lpstr>
      <vt:lpstr>Slide 4</vt:lpstr>
      <vt:lpstr>What is Accountable Integrated Care Management (AICMSM)?</vt:lpstr>
      <vt:lpstr>What is Accountable Integrated Care Management (AICMSM)?</vt:lpstr>
      <vt:lpstr>Slide 7</vt:lpstr>
      <vt:lpstr>Slide 8</vt:lpstr>
      <vt:lpstr>Slide 9</vt:lpstr>
      <vt:lpstr>Slide 10</vt:lpstr>
      <vt:lpstr>AICMSM Operational Infrastructure Considerations</vt:lpstr>
      <vt:lpstr>Slide 12</vt:lpstr>
      <vt:lpstr>Slide 13</vt:lpstr>
      <vt:lpstr>Slide 14</vt:lpstr>
      <vt:lpstr>Slide 15</vt:lpstr>
      <vt:lpstr>Slide 16</vt:lpstr>
      <vt:lpstr>Slide 17</vt:lpstr>
      <vt:lpstr>Slide 18</vt:lpstr>
      <vt:lpstr>Slide 19</vt:lpstr>
    </vt:vector>
  </TitlesOfParts>
  <Company>Striking Changes,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Statement of Qualifications</dc:title>
  <dc:creator>Denise M. Dunckley</dc:creator>
  <cp:lastModifiedBy>Scott Pickens</cp:lastModifiedBy>
  <cp:revision>8163</cp:revision>
  <dcterms:created xsi:type="dcterms:W3CDTF">2008-04-19T17:33:37Z</dcterms:created>
  <dcterms:modified xsi:type="dcterms:W3CDTF">2013-03-15T14:29:04Z</dcterms:modified>
</cp:coreProperties>
</file>